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8" r:id="rId4"/>
    <p:sldId id="270" r:id="rId5"/>
    <p:sldId id="261" r:id="rId6"/>
    <p:sldId id="269" r:id="rId7"/>
    <p:sldId id="258" r:id="rId8"/>
    <p:sldId id="267" r:id="rId9"/>
    <p:sldId id="262" r:id="rId10"/>
    <p:sldId id="263" r:id="rId11"/>
    <p:sldId id="259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0000C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  <a:lvl2pPr>
              <a:defRPr>
                <a:solidFill>
                  <a:srgbClr val="0000CC"/>
                </a:solidFill>
              </a:defRPr>
            </a:lvl2pPr>
            <a:lvl3pPr>
              <a:defRPr>
                <a:solidFill>
                  <a:srgbClr val="0000CC"/>
                </a:solidFill>
              </a:defRPr>
            </a:lvl3pPr>
            <a:lvl4pPr>
              <a:defRPr>
                <a:solidFill>
                  <a:srgbClr val="0000CC"/>
                </a:solidFill>
              </a:defRPr>
            </a:lvl4pPr>
            <a:lvl5pPr>
              <a:defRPr>
                <a:solidFill>
                  <a:srgbClr val="0000C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00CC"/>
                </a:solidFill>
              </a:defRPr>
            </a:lvl1pPr>
            <a:lvl2pPr>
              <a:defRPr sz="2400">
                <a:solidFill>
                  <a:srgbClr val="0000CC"/>
                </a:solidFill>
              </a:defRPr>
            </a:lvl2pPr>
            <a:lvl3pPr>
              <a:defRPr sz="2000">
                <a:solidFill>
                  <a:srgbClr val="0000CC"/>
                </a:solidFill>
              </a:defRPr>
            </a:lvl3pPr>
            <a:lvl4pPr>
              <a:defRPr sz="1800">
                <a:solidFill>
                  <a:srgbClr val="0000CC"/>
                </a:solidFill>
              </a:defRPr>
            </a:lvl4pPr>
            <a:lvl5pPr>
              <a:defRPr sz="1800">
                <a:solidFill>
                  <a:srgbClr val="0000C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00CC"/>
                </a:solidFill>
              </a:defRPr>
            </a:lvl1pPr>
            <a:lvl2pPr>
              <a:defRPr sz="2400">
                <a:solidFill>
                  <a:srgbClr val="0000CC"/>
                </a:solidFill>
              </a:defRPr>
            </a:lvl2pPr>
            <a:lvl3pPr>
              <a:defRPr sz="2000">
                <a:solidFill>
                  <a:srgbClr val="0000CC"/>
                </a:solidFill>
              </a:defRPr>
            </a:lvl3pPr>
            <a:lvl4pPr>
              <a:defRPr sz="1800">
                <a:solidFill>
                  <a:srgbClr val="0000CC"/>
                </a:solidFill>
              </a:defRPr>
            </a:lvl4pPr>
            <a:lvl5pPr>
              <a:defRPr sz="1800">
                <a:solidFill>
                  <a:srgbClr val="0000C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00C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0000CC"/>
                </a:solidFill>
              </a:defRPr>
            </a:lvl1pPr>
            <a:lvl2pPr>
              <a:defRPr sz="2000">
                <a:solidFill>
                  <a:srgbClr val="0000CC"/>
                </a:solidFill>
              </a:defRPr>
            </a:lvl2pPr>
            <a:lvl3pPr>
              <a:defRPr sz="1800">
                <a:solidFill>
                  <a:srgbClr val="0000CC"/>
                </a:solidFill>
              </a:defRPr>
            </a:lvl3pPr>
            <a:lvl4pPr>
              <a:defRPr sz="1600">
                <a:solidFill>
                  <a:srgbClr val="0000CC"/>
                </a:solidFill>
              </a:defRPr>
            </a:lvl4pPr>
            <a:lvl5pPr>
              <a:defRPr sz="1600">
                <a:solidFill>
                  <a:srgbClr val="0000C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00C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0000CC"/>
                </a:solidFill>
              </a:defRPr>
            </a:lvl1pPr>
            <a:lvl2pPr>
              <a:defRPr sz="2000">
                <a:solidFill>
                  <a:srgbClr val="0000CC"/>
                </a:solidFill>
              </a:defRPr>
            </a:lvl2pPr>
            <a:lvl3pPr>
              <a:defRPr sz="1800">
                <a:solidFill>
                  <a:srgbClr val="0000CC"/>
                </a:solidFill>
              </a:defRPr>
            </a:lvl3pPr>
            <a:lvl4pPr>
              <a:defRPr sz="1600">
                <a:solidFill>
                  <a:srgbClr val="0000CC"/>
                </a:solidFill>
              </a:defRPr>
            </a:lvl4pPr>
            <a:lvl5pPr>
              <a:defRPr sz="1600">
                <a:solidFill>
                  <a:srgbClr val="0000C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0000CC"/>
                </a:solidFill>
              </a:defRPr>
            </a:lvl1pPr>
            <a:lvl2pPr>
              <a:defRPr sz="2800">
                <a:solidFill>
                  <a:srgbClr val="0000CC"/>
                </a:solidFill>
              </a:defRPr>
            </a:lvl2pPr>
            <a:lvl3pPr>
              <a:defRPr sz="2400">
                <a:solidFill>
                  <a:srgbClr val="0000CC"/>
                </a:solidFill>
              </a:defRPr>
            </a:lvl3pPr>
            <a:lvl4pPr>
              <a:defRPr sz="2000">
                <a:solidFill>
                  <a:srgbClr val="0000CC"/>
                </a:solidFill>
              </a:defRPr>
            </a:lvl4pPr>
            <a:lvl5pPr>
              <a:defRPr sz="2000">
                <a:solidFill>
                  <a:srgbClr val="0000CC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0000C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0000C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00CC"/>
                </a:solidFill>
              </a:defRPr>
            </a:lvl1pPr>
            <a:lvl2pPr>
              <a:defRPr>
                <a:solidFill>
                  <a:srgbClr val="0000CC"/>
                </a:solidFill>
              </a:defRPr>
            </a:lvl2pPr>
            <a:lvl3pPr>
              <a:defRPr>
                <a:solidFill>
                  <a:srgbClr val="0000CC"/>
                </a:solidFill>
              </a:defRPr>
            </a:lvl3pPr>
            <a:lvl4pPr>
              <a:defRPr>
                <a:solidFill>
                  <a:srgbClr val="0000CC"/>
                </a:solidFill>
              </a:defRPr>
            </a:lvl4pPr>
            <a:lvl5pPr>
              <a:defRPr>
                <a:solidFill>
                  <a:srgbClr val="0000C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0000CC"/>
                </a:solidFill>
              </a:defRPr>
            </a:lvl1pPr>
            <a:lvl2pPr>
              <a:defRPr>
                <a:solidFill>
                  <a:srgbClr val="0000CC"/>
                </a:solidFill>
              </a:defRPr>
            </a:lvl2pPr>
            <a:lvl3pPr>
              <a:defRPr>
                <a:solidFill>
                  <a:srgbClr val="0000CC"/>
                </a:solidFill>
              </a:defRPr>
            </a:lvl3pPr>
            <a:lvl4pPr>
              <a:defRPr>
                <a:solidFill>
                  <a:srgbClr val="0000CC"/>
                </a:solidFill>
              </a:defRPr>
            </a:lvl4pPr>
            <a:lvl5pPr>
              <a:defRPr>
                <a:solidFill>
                  <a:srgbClr val="0000C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Bkgd.gif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EAC20-F082-4412-9D78-76EE4A2C19F4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A9BB4-41E3-40A2-B850-BF399832C9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00C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00C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00C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00C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Spatial Influences on Health Information Technology Benefits in Rural Colorado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University of Colorado, Denver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Anschutz Campus</a:t>
            </a:r>
          </a:p>
          <a:p>
            <a:r>
              <a:rPr lang="en-US" b="1" dirty="0" err="1" smtClean="0">
                <a:solidFill>
                  <a:srgbClr val="0000CC"/>
                </a:solidFill>
              </a:rPr>
              <a:t>EHOH</a:t>
            </a:r>
            <a:r>
              <a:rPr lang="en-US" b="1" dirty="0" smtClean="0">
                <a:solidFill>
                  <a:srgbClr val="0000CC"/>
                </a:solidFill>
              </a:rPr>
              <a:t> 6612, Final Project</a:t>
            </a:r>
          </a:p>
          <a:p>
            <a:r>
              <a:rPr lang="en-US" sz="1700" b="1" dirty="0" smtClean="0">
                <a:solidFill>
                  <a:srgbClr val="0000CC"/>
                </a:solidFill>
              </a:rPr>
              <a:t>Lynne VanArsdale</a:t>
            </a:r>
            <a:r>
              <a:rPr lang="en-US" sz="1700" b="1" dirty="0">
                <a:solidFill>
                  <a:srgbClr val="0000CC"/>
                </a:solidFill>
              </a:rPr>
              <a:t> </a:t>
            </a:r>
            <a:r>
              <a:rPr lang="en-US" sz="1700" b="1" dirty="0" smtClean="0">
                <a:solidFill>
                  <a:srgbClr val="0000CC"/>
                </a:solidFill>
              </a:rPr>
              <a:t>/ July 22, 2011</a:t>
            </a:r>
            <a:endParaRPr lang="en-US" sz="17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Introduction and Background</a:t>
            </a:r>
            <a:endParaRPr lang="en-US" dirty="0"/>
          </a:p>
          <a:p>
            <a:pPr>
              <a:buNone/>
            </a:pPr>
            <a:r>
              <a:rPr lang="en-US" dirty="0" smtClean="0"/>
              <a:t>	Problem Statement</a:t>
            </a:r>
            <a:endParaRPr lang="en-US" dirty="0"/>
          </a:p>
          <a:p>
            <a:pPr>
              <a:buNone/>
            </a:pPr>
            <a:r>
              <a:rPr lang="en-US" dirty="0" smtClean="0"/>
              <a:t>		Previous Work</a:t>
            </a:r>
            <a:endParaRPr lang="en-US" dirty="0"/>
          </a:p>
          <a:p>
            <a:pPr>
              <a:buNone/>
            </a:pPr>
            <a:r>
              <a:rPr lang="en-US" dirty="0" smtClean="0"/>
              <a:t>			Methodology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	  </a:t>
            </a:r>
            <a:r>
              <a:rPr lang="en-US" sz="2400" dirty="0" smtClean="0"/>
              <a:t>Process map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		   Discussion</a:t>
            </a:r>
            <a:endParaRPr lang="en-US" sz="2400" dirty="0"/>
          </a:p>
          <a:p>
            <a:pPr>
              <a:buNone/>
            </a:pPr>
            <a:r>
              <a:rPr lang="en-US" dirty="0" smtClean="0"/>
              <a:t>				Planned Data Sources</a:t>
            </a:r>
            <a:endParaRPr lang="en-US" dirty="0"/>
          </a:p>
          <a:p>
            <a:pPr>
              <a:buNone/>
            </a:pPr>
            <a:r>
              <a:rPr lang="en-US" dirty="0" smtClean="0"/>
              <a:t>					Initial Project Plan</a:t>
            </a:r>
            <a:endParaRPr lang="en-US" dirty="0"/>
          </a:p>
          <a:p>
            <a:pPr>
              <a:buNone/>
            </a:pPr>
            <a:r>
              <a:rPr lang="en-US" dirty="0" smtClean="0"/>
              <a:t>						Expected Findings</a:t>
            </a:r>
            <a:endParaRPr lang="en-US" dirty="0"/>
          </a:p>
          <a:p>
            <a:pPr>
              <a:buNone/>
            </a:pPr>
            <a:r>
              <a:rPr lang="en-US" dirty="0" smtClean="0"/>
              <a:t>							Limitations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3581400" cy="268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057400"/>
            <a:ext cx="5071389" cy="4595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914400" y="2514600"/>
            <a:ext cx="15240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0"/>
          </p:cNvCxnSpPr>
          <p:nvPr/>
        </p:nvCxnSpPr>
        <p:spPr>
          <a:xfrm rot="5400000" flipH="1" flipV="1">
            <a:off x="2590800" y="1143000"/>
            <a:ext cx="457200" cy="2286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5" idx="4"/>
          </p:cNvCxnSpPr>
          <p:nvPr/>
        </p:nvCxnSpPr>
        <p:spPr>
          <a:xfrm rot="16200000" flipH="1">
            <a:off x="1371600" y="4038600"/>
            <a:ext cx="2895600" cy="2286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9100" y="2095500"/>
            <a:ext cx="9525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3919132"/>
            <a:ext cx="2209800" cy="283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San Luis Valley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638800" y="1066800"/>
            <a:ext cx="3192797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Dominant Social Characteristics:</a:t>
            </a:r>
          </a:p>
          <a:p>
            <a:pPr algn="r"/>
            <a:r>
              <a:rPr lang="en-US" sz="1600" dirty="0" smtClean="0"/>
              <a:t>Long established Spanish families</a:t>
            </a:r>
          </a:p>
          <a:p>
            <a:pPr algn="r"/>
            <a:r>
              <a:rPr lang="en-US" sz="1600" dirty="0" smtClean="0"/>
              <a:t>Highly innovative and collaborative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Sparsely Populated, Rural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00200"/>
            <a:ext cx="6105525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4953000"/>
            <a:ext cx="16668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2667000" y="4876800"/>
            <a:ext cx="2057400" cy="1981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Proposal to the Colorado Foundation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6019800"/>
          </a:xfrm>
        </p:spPr>
        <p:txBody>
          <a:bodyPr>
            <a:normAutofit fontScale="55000" lnSpcReduction="20000"/>
          </a:bodyPr>
          <a:lstStyle/>
          <a:p>
            <a:pPr marL="231775" indent="-231775"/>
            <a:r>
              <a:rPr lang="en-US" dirty="0" smtClean="0"/>
              <a:t>Colorado Foundation Target Outcomes:</a:t>
            </a:r>
          </a:p>
          <a:p>
            <a:pPr lvl="1"/>
            <a:r>
              <a:rPr lang="en-US" b="1" i="1" dirty="0" smtClean="0"/>
              <a:t>Healthy Living</a:t>
            </a:r>
            <a:endParaRPr lang="en-US" dirty="0" smtClean="0"/>
          </a:p>
          <a:p>
            <a:pPr marL="911225" lvl="2"/>
            <a:r>
              <a:rPr lang="en-US" dirty="0" smtClean="0"/>
              <a:t>Increase the number of children and adults who engage in moderate or vigorous physical activity.</a:t>
            </a:r>
          </a:p>
          <a:p>
            <a:pPr marL="911225" lvl="2"/>
            <a:r>
              <a:rPr lang="en-US" dirty="0" smtClean="0"/>
              <a:t>Increase the number of children and adults who eat adequate amounts of fruits and vegetables daily.</a:t>
            </a:r>
          </a:p>
          <a:p>
            <a:pPr marL="911225" lvl="2"/>
            <a:r>
              <a:rPr lang="en-US" dirty="0" smtClean="0"/>
              <a:t>Increase the number of children who receive healthy meals at school and have access to healthy food and drinks in vending machines.</a:t>
            </a:r>
          </a:p>
          <a:p>
            <a:pPr marL="911225" lvl="2"/>
            <a:r>
              <a:rPr lang="en-US" dirty="0" smtClean="0"/>
              <a:t>Increase the number of underserved Coloradans who have convenient access to recreational exercise and fruits and vegetables.</a:t>
            </a:r>
          </a:p>
          <a:p>
            <a:pPr marL="911225" lvl="2"/>
            <a:r>
              <a:rPr lang="en-US" dirty="0" smtClean="0"/>
              <a:t>Increase the number of parents who are educated on child development, nutrition and preventive health care.</a:t>
            </a:r>
          </a:p>
          <a:p>
            <a:pPr marL="911225" lvl="2"/>
            <a:r>
              <a:rPr lang="en-US" dirty="0" smtClean="0"/>
              <a:t>Increase the number of Coloradans who are educated on chronic disease management.</a:t>
            </a:r>
          </a:p>
          <a:p>
            <a:pPr lvl="1"/>
            <a:r>
              <a:rPr lang="en-US" b="1" i="1" dirty="0" smtClean="0"/>
              <a:t> Health Coverage</a:t>
            </a:r>
            <a:endParaRPr lang="en-US" dirty="0" smtClean="0"/>
          </a:p>
          <a:p>
            <a:pPr marL="911225" lvl="2"/>
            <a:r>
              <a:rPr lang="en-US" dirty="0" smtClean="0"/>
              <a:t>Increase the number of children and adults who have adequate health coverage.</a:t>
            </a:r>
          </a:p>
          <a:p>
            <a:pPr marL="911225" lvl="2"/>
            <a:r>
              <a:rPr lang="en-US" dirty="0" smtClean="0"/>
              <a:t>Increase enrollment of eligible Coloradans in Medicaid and the Child Health Plan </a:t>
            </a:r>
            <a:r>
              <a:rPr lang="en-US" i="1" dirty="0" smtClean="0"/>
              <a:t>Plus</a:t>
            </a:r>
            <a:r>
              <a:rPr lang="en-US" dirty="0" smtClean="0"/>
              <a:t> (CHP+).</a:t>
            </a:r>
          </a:p>
          <a:p>
            <a:pPr lvl="1"/>
            <a:r>
              <a:rPr lang="en-US" b="1" i="1" dirty="0" smtClean="0"/>
              <a:t> Health Care</a:t>
            </a:r>
            <a:endParaRPr lang="en-US" dirty="0" smtClean="0"/>
          </a:p>
          <a:p>
            <a:pPr marL="911225" lvl="2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Increase the number of underserved Coloradans who receive integrated care.</a:t>
            </a:r>
          </a:p>
          <a:p>
            <a:pPr marL="911225" lvl="2"/>
            <a:r>
              <a:rPr lang="en-US" dirty="0" smtClean="0"/>
              <a:t>Increase the number of underserved Coloradans who regularly receive primary, mental and oral health care.</a:t>
            </a:r>
          </a:p>
          <a:p>
            <a:pPr marL="911225" lvl="2"/>
            <a:r>
              <a:rPr lang="en-US" dirty="0" smtClean="0"/>
              <a:t>Increase the number of health professionals who serve underserved Coloradans.</a:t>
            </a:r>
          </a:p>
          <a:p>
            <a:pPr marL="911225" lvl="2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Increase the number of patients who receive evidence-based care for chronic disease.</a:t>
            </a:r>
          </a:p>
          <a:p>
            <a:pPr marL="231775" indent="-231775"/>
            <a:r>
              <a:rPr lang="en-US" dirty="0" smtClean="0"/>
              <a:t>Strategies:</a:t>
            </a:r>
          </a:p>
          <a:p>
            <a:pPr lvl="1"/>
            <a:r>
              <a:rPr lang="en-US" dirty="0" smtClean="0"/>
              <a:t>Promote Healthy Communities</a:t>
            </a:r>
          </a:p>
          <a:p>
            <a:pPr lvl="1"/>
            <a:r>
              <a:rPr lang="en-US" dirty="0" smtClean="0"/>
              <a:t>Develop Healthy Schools</a:t>
            </a:r>
          </a:p>
          <a:p>
            <a:pPr lvl="1"/>
            <a:r>
              <a:rPr lang="en-US" dirty="0" smtClean="0"/>
              <a:t>Ensure Adequate and Affordable Coverage</a:t>
            </a:r>
          </a:p>
          <a:p>
            <a:pPr lvl="1"/>
            <a:r>
              <a:rPr lang="en-US" dirty="0" smtClean="0"/>
              <a:t>Optimize Enrollment for Public Health Insurance Programs</a:t>
            </a:r>
          </a:p>
          <a:p>
            <a:pPr lvl="1"/>
            <a:r>
              <a:rPr lang="en-US" dirty="0" smtClean="0"/>
              <a:t>Improve Health Care Delivery</a:t>
            </a:r>
          </a:p>
          <a:p>
            <a:pPr lvl="1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Accelerate the Adoption of Health Information Technology</a:t>
            </a:r>
          </a:p>
          <a:p>
            <a:pPr lvl="1"/>
            <a:r>
              <a:rPr lang="en-US" dirty="0" smtClean="0"/>
              <a:t>Build Health Care Professionals Workforce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/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HIT elements being introduced</a:t>
            </a:r>
          </a:p>
          <a:p>
            <a:pPr lvl="1"/>
            <a:r>
              <a:rPr lang="en-US" dirty="0" err="1" smtClean="0"/>
              <a:t>EMR</a:t>
            </a:r>
            <a:r>
              <a:rPr lang="en-US" dirty="0" smtClean="0"/>
              <a:t> / standard order sets</a:t>
            </a:r>
          </a:p>
          <a:p>
            <a:pPr lvl="2"/>
            <a:r>
              <a:rPr lang="en-US" dirty="0" smtClean="0"/>
              <a:t>Valley Wide</a:t>
            </a:r>
          </a:p>
          <a:p>
            <a:pPr lvl="2"/>
            <a:r>
              <a:rPr lang="en-US" dirty="0" smtClean="0"/>
              <a:t>San Luis Valley Regional Medical Center</a:t>
            </a:r>
          </a:p>
          <a:p>
            <a:pPr lvl="1"/>
            <a:r>
              <a:rPr lang="en-US" dirty="0" err="1" smtClean="0"/>
              <a:t>CORHIO</a:t>
            </a:r>
            <a:r>
              <a:rPr lang="en-US" dirty="0" smtClean="0"/>
              <a:t> connection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HIT and Health Outcomes in Rural Colorado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How will spatial characteristics of rural Colorado affect the health outcomes targeted with HIT improvements (</a:t>
            </a:r>
            <a:r>
              <a:rPr lang="en-US" sz="3000" b="1" dirty="0" err="1" smtClean="0">
                <a:solidFill>
                  <a:schemeClr val="accent6">
                    <a:lumMod val="50000"/>
                  </a:schemeClr>
                </a:solidFill>
              </a:rPr>
              <a:t>EMR</a:t>
            </a: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3000" b="1" dirty="0" err="1" smtClean="0">
                <a:solidFill>
                  <a:schemeClr val="accent6">
                    <a:lumMod val="50000"/>
                  </a:schemeClr>
                </a:solidFill>
              </a:rPr>
              <a:t>CORHIO</a:t>
            </a: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) in the San Luis Valley?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lvl="1"/>
            <a:r>
              <a:rPr lang="en-US" dirty="0" smtClean="0"/>
              <a:t>Integration of care (including navigators)</a:t>
            </a:r>
          </a:p>
          <a:p>
            <a:pPr lvl="2"/>
            <a:r>
              <a:rPr lang="en-US" dirty="0" smtClean="0"/>
              <a:t>Metrics: 24 methods outlined in paper by </a:t>
            </a:r>
            <a:r>
              <a:rPr lang="en-US" dirty="0" err="1" smtClean="0"/>
              <a:t>Strandberg</a:t>
            </a:r>
            <a:r>
              <a:rPr lang="en-US" dirty="0" smtClean="0"/>
              <a:t>-Larsen, M. and </a:t>
            </a:r>
            <a:r>
              <a:rPr lang="en-US" dirty="0" err="1" smtClean="0"/>
              <a:t>Krasnik</a:t>
            </a:r>
            <a:r>
              <a:rPr lang="en-US" dirty="0" smtClean="0"/>
              <a:t>, A.</a:t>
            </a:r>
          </a:p>
          <a:p>
            <a:pPr lvl="1"/>
            <a:r>
              <a:rPr lang="en-US" dirty="0" smtClean="0"/>
              <a:t>Receipt of evidence-based care for chronic disease</a:t>
            </a:r>
          </a:p>
          <a:p>
            <a:pPr lvl="2"/>
            <a:r>
              <a:rPr lang="en-US" dirty="0" smtClean="0"/>
              <a:t>Usage statistics on standard order sets from surveys  of hospitals, clinics and primary care providers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HIT and Health Outcomes in Rural Colorado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Investigative covariates:</a:t>
            </a:r>
          </a:p>
          <a:p>
            <a:pPr lvl="1"/>
            <a:r>
              <a:rPr lang="en-US" dirty="0" smtClean="0"/>
              <a:t>Proximity / Access characteristics</a:t>
            </a:r>
          </a:p>
          <a:p>
            <a:pPr lvl="2"/>
            <a:r>
              <a:rPr lang="en-US" dirty="0" smtClean="0"/>
              <a:t>Patient distance to providers</a:t>
            </a:r>
          </a:p>
          <a:p>
            <a:pPr lvl="2"/>
            <a:r>
              <a:rPr lang="en-US" dirty="0" smtClean="0"/>
              <a:t>Provider internet access</a:t>
            </a:r>
          </a:p>
          <a:p>
            <a:pPr lvl="1"/>
            <a:r>
              <a:rPr lang="en-US" dirty="0" smtClean="0"/>
              <a:t>Health professional training, proficiency and adoption</a:t>
            </a:r>
          </a:p>
          <a:p>
            <a:pPr lvl="2"/>
            <a:r>
              <a:rPr lang="en-US" dirty="0"/>
              <a:t>N</a:t>
            </a:r>
            <a:r>
              <a:rPr lang="en-US" dirty="0" smtClean="0"/>
              <a:t>umbers of users/roles </a:t>
            </a:r>
          </a:p>
          <a:p>
            <a:pPr lvl="3"/>
            <a:r>
              <a:rPr lang="en-US" dirty="0" smtClean="0"/>
              <a:t>Proficiency</a:t>
            </a:r>
          </a:p>
          <a:p>
            <a:pPr lvl="3"/>
            <a:r>
              <a:rPr lang="en-US" dirty="0" smtClean="0"/>
              <a:t>Adoption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readth of functions used</a:t>
            </a:r>
          </a:p>
          <a:p>
            <a:pPr lvl="1"/>
            <a:r>
              <a:rPr lang="en-US" dirty="0" smtClean="0"/>
              <a:t>Community characteristics (patients)</a:t>
            </a:r>
          </a:p>
          <a:p>
            <a:pPr lvl="2"/>
            <a:r>
              <a:rPr lang="en-US" dirty="0" smtClean="0"/>
              <a:t>SES</a:t>
            </a:r>
          </a:p>
          <a:p>
            <a:pPr lvl="2"/>
            <a:r>
              <a:rPr lang="en-US" dirty="0" smtClean="0"/>
              <a:t>Education</a:t>
            </a:r>
          </a:p>
          <a:p>
            <a:pPr lvl="2"/>
            <a:r>
              <a:rPr lang="en-US" dirty="0" smtClean="0"/>
              <a:t>Race</a:t>
            </a:r>
          </a:p>
          <a:p>
            <a:pPr lvl="2"/>
            <a:r>
              <a:rPr lang="en-US" dirty="0" smtClean="0"/>
              <a:t>Age</a:t>
            </a:r>
          </a:p>
          <a:p>
            <a:pPr lvl="2"/>
            <a:r>
              <a:rPr lang="en-US" dirty="0" smtClean="0"/>
              <a:t>Disease / </a:t>
            </a:r>
            <a:r>
              <a:rPr lang="en-US" dirty="0" err="1" smtClean="0"/>
              <a:t>comorbidities</a:t>
            </a: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Spatially-related challenges with rural health and HIT</a:t>
            </a:r>
          </a:p>
          <a:p>
            <a:r>
              <a:rPr lang="en-US" dirty="0" smtClean="0"/>
              <a:t>Metrics for integrated health care and </a:t>
            </a:r>
            <a:r>
              <a:rPr lang="en-US" dirty="0" err="1" smtClean="0"/>
              <a:t>EBM</a:t>
            </a:r>
            <a:r>
              <a:rPr lang="en-US" dirty="0" smtClean="0"/>
              <a:t> for chronic disease</a:t>
            </a:r>
          </a:p>
          <a:p>
            <a:r>
              <a:rPr lang="en-US" dirty="0" smtClean="0"/>
              <a:t>Covariates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/ Process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Center Line data with address data</a:t>
            </a:r>
          </a:p>
          <a:p>
            <a:r>
              <a:rPr lang="en-US" dirty="0" smtClean="0"/>
              <a:t>Look at results county-by-county</a:t>
            </a:r>
          </a:p>
          <a:p>
            <a:r>
              <a:rPr lang="en-US" dirty="0" smtClean="0"/>
              <a:t>Matching / validation databases</a:t>
            </a:r>
          </a:p>
          <a:p>
            <a:pPr lvl="1"/>
            <a:r>
              <a:rPr lang="en-US" dirty="0" smtClean="0"/>
              <a:t>San Luis Valley Public Health databases</a:t>
            </a:r>
          </a:p>
          <a:p>
            <a:pPr lvl="1"/>
            <a:r>
              <a:rPr lang="en-US" dirty="0" err="1" smtClean="0"/>
              <a:t>UC</a:t>
            </a:r>
            <a:r>
              <a:rPr lang="en-US" dirty="0" smtClean="0"/>
              <a:t> Denver Health Survey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sources and Potential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Colorado state data</a:t>
            </a:r>
          </a:p>
          <a:p>
            <a:r>
              <a:rPr lang="en-US" dirty="0" smtClean="0"/>
              <a:t>Health Survey data</a:t>
            </a:r>
          </a:p>
          <a:p>
            <a:r>
              <a:rPr lang="en-US" dirty="0" err="1" smtClean="0"/>
              <a:t>CORHIO</a:t>
            </a:r>
            <a:r>
              <a:rPr lang="en-US" dirty="0" smtClean="0"/>
              <a:t> data</a:t>
            </a:r>
          </a:p>
          <a:p>
            <a:r>
              <a:rPr lang="en-US" dirty="0" smtClean="0"/>
              <a:t>Hospital and clinic data</a:t>
            </a:r>
          </a:p>
          <a:p>
            <a:r>
              <a:rPr lang="en-US" dirty="0" err="1" smtClean="0"/>
              <a:t>AHEC</a:t>
            </a:r>
            <a:r>
              <a:rPr lang="en-US" dirty="0" smtClean="0"/>
              <a:t> data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/ Planned Schedule</a:t>
            </a:r>
            <a:endParaRPr lang="en-US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00200"/>
            <a:ext cx="672823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Expected </a:t>
            </a:r>
            <a:r>
              <a:rPr lang="en-US" dirty="0"/>
              <a:t>findings and </a:t>
            </a:r>
            <a:r>
              <a:rPr lang="en-US" dirty="0" smtClean="0"/>
              <a:t>contribution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Improvements in the target outcomes</a:t>
            </a:r>
          </a:p>
          <a:p>
            <a:pPr lvl="1"/>
            <a:r>
              <a:rPr lang="en-US" dirty="0" smtClean="0"/>
              <a:t>More prevalent closer to the hospitals</a:t>
            </a:r>
          </a:p>
          <a:p>
            <a:pPr lvl="1"/>
            <a:r>
              <a:rPr lang="en-US" dirty="0" smtClean="0"/>
              <a:t>Higher rates of using </a:t>
            </a:r>
            <a:r>
              <a:rPr lang="en-US" dirty="0" err="1" smtClean="0"/>
              <a:t>EBM</a:t>
            </a:r>
            <a:r>
              <a:rPr lang="en-US" dirty="0" smtClean="0"/>
              <a:t> for chronic patients</a:t>
            </a:r>
          </a:p>
          <a:p>
            <a:pPr lvl="1"/>
            <a:r>
              <a:rPr lang="en-US" dirty="0" smtClean="0"/>
              <a:t>Better integration of care</a:t>
            </a:r>
          </a:p>
          <a:p>
            <a:r>
              <a:rPr lang="en-US" dirty="0" smtClean="0"/>
              <a:t>Look at covariates for control</a:t>
            </a:r>
          </a:p>
          <a:p>
            <a:pPr lvl="1"/>
            <a:r>
              <a:rPr lang="en-US" dirty="0" smtClean="0"/>
              <a:t>Identify confounders and effect modifiers</a:t>
            </a:r>
          </a:p>
          <a:p>
            <a:pPr lvl="1"/>
            <a:r>
              <a:rPr lang="en-US" dirty="0" smtClean="0"/>
              <a:t>Recommend programs that uses those covariate parameters to enhance outcomes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year timeframe</a:t>
            </a:r>
          </a:p>
          <a:p>
            <a:r>
              <a:rPr lang="en-US" dirty="0" smtClean="0"/>
              <a:t>Data availability </a:t>
            </a:r>
            <a:r>
              <a:rPr lang="en-US" smtClean="0"/>
              <a:t>(permissions)</a:t>
            </a:r>
            <a:endParaRPr lang="en-US" dirty="0" smtClean="0"/>
          </a:p>
          <a:p>
            <a:r>
              <a:rPr lang="en-US" dirty="0" smtClean="0"/>
              <a:t>Data accuracy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</TotalTime>
  <Words>449</Words>
  <Application>Microsoft Office PowerPoint</Application>
  <PresentationFormat>On-screen Show (4:3)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Spatial Influences on Health Information Technology Benefits in Rural Colorado </vt:lpstr>
      <vt:lpstr>Agenda</vt:lpstr>
      <vt:lpstr>San Luis Valley</vt:lpstr>
      <vt:lpstr>Sparsely Populated, Rural</vt:lpstr>
      <vt:lpstr>Proposal to the Colorado Foundation</vt:lpstr>
      <vt:lpstr>Intro / Background</vt:lpstr>
      <vt:lpstr>HIT and Health Outcomes in Rural Colorado</vt:lpstr>
      <vt:lpstr>HIT and Health Outcomes in Rural Colorado</vt:lpstr>
      <vt:lpstr>Literature Review</vt:lpstr>
      <vt:lpstr>Methodology / Process Map</vt:lpstr>
      <vt:lpstr>Data sources and Potential Error</vt:lpstr>
      <vt:lpstr>Timeline / Planned Schedule</vt:lpstr>
      <vt:lpstr>Expected findings and contribution</vt:lpstr>
      <vt:lpstr>Limitations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 Name</dc:creator>
  <cp:lastModifiedBy>Lynne</cp:lastModifiedBy>
  <cp:revision>36</cp:revision>
  <dcterms:created xsi:type="dcterms:W3CDTF">2011-07-20T22:05:08Z</dcterms:created>
  <dcterms:modified xsi:type="dcterms:W3CDTF">2015-09-09T02:37:23Z</dcterms:modified>
</cp:coreProperties>
</file>