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82" r:id="rId5"/>
    <p:sldId id="295" r:id="rId6"/>
    <p:sldId id="306" r:id="rId7"/>
    <p:sldId id="296" r:id="rId8"/>
    <p:sldId id="310" r:id="rId9"/>
    <p:sldId id="297" r:id="rId10"/>
    <p:sldId id="311" r:id="rId11"/>
    <p:sldId id="307" r:id="rId12"/>
    <p:sldId id="308" r:id="rId13"/>
    <p:sldId id="298" r:id="rId14"/>
    <p:sldId id="299" r:id="rId15"/>
    <p:sldId id="300" r:id="rId16"/>
    <p:sldId id="312" r:id="rId17"/>
    <p:sldId id="313" r:id="rId18"/>
    <p:sldId id="314" r:id="rId19"/>
    <p:sldId id="315" r:id="rId20"/>
    <p:sldId id="316" r:id="rId21"/>
    <p:sldId id="293"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843" autoAdjust="0"/>
  </p:normalViewPr>
  <p:slideViewPr>
    <p:cSldViewPr snapToGrid="0">
      <p:cViewPr varScale="1">
        <p:scale>
          <a:sx n="80" d="100"/>
          <a:sy n="80" d="100"/>
        </p:scale>
        <p:origin x="-1764"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37511B-F31C-4B63-B684-AC1D9EA09614}" type="datetimeFigureOut">
              <a:rPr lang="en-US" smtClean="0"/>
              <a:pPr/>
              <a:t>9/8/2015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3B21BB-2784-46DE-AA95-F09ECB4B4FAB}" type="slidenum">
              <a:rPr lang="en-US" smtClean="0"/>
              <a:pPr/>
              <a:t>‹#›</a:t>
            </a:fld>
            <a:endParaRPr lang="en-US"/>
          </a:p>
        </p:txBody>
      </p:sp>
    </p:spTree>
    <p:extLst>
      <p:ext uri="{BB962C8B-B14F-4D97-AF65-F5344CB8AC3E}">
        <p14:creationId xmlns:p14="http://schemas.microsoft.com/office/powerpoint/2010/main" val="3090041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3B21BB-2784-46DE-AA95-F09ECB4B4FAB}"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F5C7CA-8806-4922-8983-366B9399C27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7E6465-87DB-4A50-93DE-8C0F6CC4A2A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7BC06E-AD24-4AA6-9DBD-CFBA18332E1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AB92AF-F41B-4E92-B187-583671B62D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b="1"/>
            </a:lvl1pPr>
          </a:lstStyle>
          <a:p>
            <a:pPr>
              <a:defRPr/>
            </a:pPr>
            <a:r>
              <a:rPr lang="en-US" smtClean="0"/>
              <a:t>29-Jan-12</a:t>
            </a: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b="1"/>
            </a:lvl1pPr>
          </a:lstStyle>
          <a:p>
            <a:pPr>
              <a:defRPr/>
            </a:pPr>
            <a:fld id="{9C05891B-D6F3-4C16-825C-BB175F4E0DDD}" type="slidenum">
              <a:rPr lang="en-US" smtClean="0"/>
              <a:pPr>
                <a:defRPr/>
              </a:pPr>
              <a:t>‹#›</a:t>
            </a:fld>
            <a:endParaRPr lang="en-US" dirty="0"/>
          </a:p>
        </p:txBody>
      </p:sp>
      <p:pic>
        <p:nvPicPr>
          <p:cNvPr id="11" name="Picture 10" descr="CUlogoWhite.bmp"/>
          <p:cNvPicPr>
            <a:picLocks noChangeAspect="1"/>
          </p:cNvPicPr>
          <p:nvPr userDrawn="1"/>
        </p:nvPicPr>
        <p:blipFill>
          <a:blip r:embed="rId2" cstate="print"/>
          <a:stretch>
            <a:fillRect/>
          </a:stretch>
        </p:blipFill>
        <p:spPr>
          <a:xfrm>
            <a:off x="4364610" y="6258844"/>
            <a:ext cx="443993" cy="451714"/>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C66C09E-D61D-4752-9844-6CF32876906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1058A1B-56D1-4ABF-81F2-D8705C226E1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D5272D-A1E7-4C56-BB4E-41C5BD3EA77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806FE3-A029-43E8-B1F0-C94C4887F5C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C64DB9-813E-4ED0-8B1B-5B235DE1846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965B39-18BD-421E-AB43-5EA58203786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5EA7D9-FFBC-40BD-9BEF-A08A13E5A0A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smtClean="0"/>
            </a:lvl1pPr>
          </a:lstStyle>
          <a:p>
            <a:pPr>
              <a:defRPr/>
            </a:pPr>
            <a:r>
              <a:rPr lang="en-US" smtClean="0"/>
              <a:t>29-Jan-12</a:t>
            </a: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lvl1pPr>
          </a:lstStyle>
          <a:p>
            <a:pPr>
              <a:defRPr/>
            </a:pPr>
            <a:fld id="{8130920D-8117-4FB8-9A29-418E430D93F5}" type="slidenum">
              <a:rPr lang="en-US" smtClean="0"/>
              <a:pPr>
                <a:defRPr/>
              </a:pPr>
              <a:t>‹#›</a:t>
            </a:fld>
            <a:endParaRPr lang="en-US" dirty="0"/>
          </a:p>
        </p:txBody>
      </p:sp>
      <p:pic>
        <p:nvPicPr>
          <p:cNvPr id="7" name="Picture 6" descr="CUlogoWhite.bmp"/>
          <p:cNvPicPr>
            <a:picLocks noChangeAspect="1"/>
          </p:cNvPicPr>
          <p:nvPr userDrawn="1"/>
        </p:nvPicPr>
        <p:blipFill>
          <a:blip r:embed="rId14" cstate="print"/>
          <a:stretch>
            <a:fillRect/>
          </a:stretch>
        </p:blipFill>
        <p:spPr>
          <a:xfrm>
            <a:off x="4383464" y="6268435"/>
            <a:ext cx="434565" cy="44212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lynne.vanarsdale@ucdenver.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kayoprojectmanagement.com/" TargetMode="External"/><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health.state.mn.us/" TargetMode="External"/><Relationship Id="rId2" Type="http://schemas.openxmlformats.org/officeDocument/2006/relationships/image" Target="../media/image12.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www.aipmm.org/" TargetMode="External"/><Relationship Id="rId2" Type="http://schemas.openxmlformats.org/officeDocument/2006/relationships/hyperlink" Target="http://www.pdm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685800" y="2514600"/>
            <a:ext cx="7772400" cy="1470025"/>
          </a:xfrm>
        </p:spPr>
        <p:txBody>
          <a:bodyPr/>
          <a:lstStyle/>
          <a:p>
            <a:pPr eaLnBrk="1" hangingPunct="1"/>
            <a:r>
              <a:rPr lang="en-US" dirty="0" smtClean="0"/>
              <a:t>Project Management for </a:t>
            </a:r>
            <a:br>
              <a:rPr lang="en-US" dirty="0" smtClean="0"/>
            </a:br>
            <a:r>
              <a:rPr lang="en-US" dirty="0" err="1" smtClean="0"/>
              <a:t>Bioentrepreneurs</a:t>
            </a:r>
            <a:endParaRPr lang="en-US" dirty="0" smtClean="0"/>
          </a:p>
        </p:txBody>
      </p:sp>
      <p:sp>
        <p:nvSpPr>
          <p:cNvPr id="3075" name="Rectangle 5"/>
          <p:cNvSpPr>
            <a:spLocks noGrp="1" noChangeArrowheads="1"/>
          </p:cNvSpPr>
          <p:nvPr>
            <p:ph type="subTitle" idx="1"/>
          </p:nvPr>
        </p:nvSpPr>
        <p:spPr>
          <a:xfrm>
            <a:off x="1371600" y="4572000"/>
            <a:ext cx="6400800" cy="1752600"/>
          </a:xfrm>
        </p:spPr>
        <p:txBody>
          <a:bodyPr/>
          <a:lstStyle/>
          <a:p>
            <a:pPr eaLnBrk="1" hangingPunct="1"/>
            <a:r>
              <a:rPr lang="en-US" smtClean="0"/>
              <a:t>May 9, </a:t>
            </a:r>
            <a:r>
              <a:rPr lang="en-US" dirty="0" smtClean="0"/>
              <a:t>2012</a:t>
            </a:r>
          </a:p>
          <a:p>
            <a:pPr eaLnBrk="1" hangingPunct="1"/>
            <a:r>
              <a:rPr lang="en-US" sz="1600" dirty="0" smtClean="0"/>
              <a:t>Lynne VanArsdale, </a:t>
            </a:r>
            <a:r>
              <a:rPr lang="en-US" sz="1600" dirty="0" smtClean="0">
                <a:hlinkClick r:id="rId2"/>
              </a:rPr>
              <a:t>lynne.vanarsdale@ucdenver.edu</a:t>
            </a:r>
            <a:r>
              <a:rPr lang="en-US" sz="1600" dirty="0" smtClean="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Agenda</a:t>
            </a:r>
            <a:endParaRPr lang="en-US" dirty="0"/>
          </a:p>
        </p:txBody>
      </p:sp>
      <p:sp>
        <p:nvSpPr>
          <p:cNvPr id="4" name="Text Placeholder 3"/>
          <p:cNvSpPr>
            <a:spLocks noGrp="1"/>
          </p:cNvSpPr>
          <p:nvPr>
            <p:ph type="body" idx="1"/>
          </p:nvPr>
        </p:nvSpPr>
        <p:spPr/>
        <p:txBody>
          <a:bodyPr/>
          <a:lstStyle/>
          <a:p>
            <a:r>
              <a:rPr lang="en-US" dirty="0" smtClean="0"/>
              <a:t>Activities</a:t>
            </a:r>
            <a:endParaRPr lang="en-US" dirty="0"/>
          </a:p>
        </p:txBody>
      </p:sp>
      <p:sp>
        <p:nvSpPr>
          <p:cNvPr id="5" name="Content Placeholder 4"/>
          <p:cNvSpPr>
            <a:spLocks noGrp="1"/>
          </p:cNvSpPr>
          <p:nvPr>
            <p:ph sz="half" idx="2"/>
          </p:nvPr>
        </p:nvSpPr>
        <p:spPr>
          <a:xfrm>
            <a:off x="356260" y="2174875"/>
            <a:ext cx="4215740" cy="3951288"/>
          </a:xfrm>
        </p:spPr>
        <p:txBody>
          <a:bodyPr/>
          <a:lstStyle/>
          <a:p>
            <a:r>
              <a:rPr lang="en-US" sz="2000" dirty="0" smtClean="0"/>
              <a:t>What is project management?</a:t>
            </a:r>
          </a:p>
          <a:p>
            <a:r>
              <a:rPr lang="en-US" sz="2000" dirty="0" smtClean="0"/>
              <a:t>Why care about it? </a:t>
            </a:r>
          </a:p>
          <a:p>
            <a:r>
              <a:rPr lang="en-US" sz="2000" dirty="0" smtClean="0"/>
              <a:t>Presentation of two cases </a:t>
            </a:r>
          </a:p>
          <a:p>
            <a:r>
              <a:rPr lang="en-US" sz="2000" dirty="0" smtClean="0"/>
              <a:t>Project management best practice – Agile and Waterfall</a:t>
            </a:r>
          </a:p>
          <a:p>
            <a:r>
              <a:rPr lang="en-US" sz="2000" dirty="0" smtClean="0"/>
              <a:t>Scope, dependencies, resources and schedules</a:t>
            </a:r>
          </a:p>
          <a:p>
            <a:r>
              <a:rPr lang="en-US" sz="2000" dirty="0" smtClean="0"/>
              <a:t>Last words</a:t>
            </a:r>
          </a:p>
          <a:p>
            <a:r>
              <a:rPr lang="en-US" sz="2000" dirty="0" smtClean="0"/>
              <a:t>Work on cases</a:t>
            </a:r>
          </a:p>
        </p:txBody>
      </p:sp>
      <p:sp>
        <p:nvSpPr>
          <p:cNvPr id="6" name="Text Placeholder 5"/>
          <p:cNvSpPr>
            <a:spLocks noGrp="1"/>
          </p:cNvSpPr>
          <p:nvPr>
            <p:ph type="body" sz="quarter" idx="3"/>
          </p:nvPr>
        </p:nvSpPr>
        <p:spPr/>
        <p:txBody>
          <a:bodyPr/>
          <a:lstStyle/>
          <a:p>
            <a:r>
              <a:rPr lang="en-US" dirty="0" smtClean="0"/>
              <a:t>Objectives</a:t>
            </a:r>
            <a:endParaRPr lang="en-US" dirty="0"/>
          </a:p>
        </p:txBody>
      </p:sp>
      <p:sp>
        <p:nvSpPr>
          <p:cNvPr id="7" name="Content Placeholder 6"/>
          <p:cNvSpPr>
            <a:spLocks noGrp="1"/>
          </p:cNvSpPr>
          <p:nvPr>
            <p:ph sz="quarter" idx="4"/>
          </p:nvPr>
        </p:nvSpPr>
        <p:spPr>
          <a:xfrm>
            <a:off x="4645025" y="2174875"/>
            <a:ext cx="4235739" cy="3951288"/>
          </a:xfrm>
        </p:spPr>
        <p:txBody>
          <a:bodyPr/>
          <a:lstStyle/>
          <a:p>
            <a:r>
              <a:rPr lang="en-US" sz="2000" dirty="0" smtClean="0"/>
              <a:t>Understand how project management helps entrepreneurs</a:t>
            </a:r>
          </a:p>
          <a:p>
            <a:r>
              <a:rPr lang="en-US" sz="2000" dirty="0" smtClean="0"/>
              <a:t>Understand basic project management approaches that prove most useful</a:t>
            </a:r>
          </a:p>
          <a:p>
            <a:r>
              <a:rPr lang="en-US" sz="2000" dirty="0" smtClean="0"/>
              <a:t>Apply techniques to risk and priorities decision-making and operations</a:t>
            </a:r>
          </a:p>
          <a:p>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Pro(du/je)ct Management</a:t>
            </a:r>
            <a:endParaRPr lang="en-US" dirty="0"/>
          </a:p>
        </p:txBody>
      </p:sp>
      <p:sp>
        <p:nvSpPr>
          <p:cNvPr id="3" name="Oval 2"/>
          <p:cNvSpPr/>
          <p:nvPr/>
        </p:nvSpPr>
        <p:spPr>
          <a:xfrm>
            <a:off x="736271" y="1367641"/>
            <a:ext cx="5595256" cy="4546271"/>
          </a:xfrm>
          <a:prstGeom prst="ellipse">
            <a:avLst/>
          </a:prstGeom>
          <a:solidFill>
            <a:srgbClr val="0000FF">
              <a:alpha val="4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p:cNvSpPr/>
          <p:nvPr/>
        </p:nvSpPr>
        <p:spPr>
          <a:xfrm>
            <a:off x="2978728" y="1294410"/>
            <a:ext cx="5595256" cy="4546271"/>
          </a:xfrm>
          <a:prstGeom prst="ellipse">
            <a:avLst/>
          </a:prstGeom>
          <a:solidFill>
            <a:srgbClr val="CC0099">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73777" y="2493819"/>
            <a:ext cx="4198585" cy="769441"/>
          </a:xfrm>
          <a:prstGeom prst="rect">
            <a:avLst/>
          </a:prstGeom>
          <a:noFill/>
        </p:spPr>
        <p:txBody>
          <a:bodyPr wrap="none" rtlCol="0">
            <a:spAutoFit/>
          </a:bodyPr>
          <a:lstStyle/>
          <a:p>
            <a:r>
              <a:rPr lang="en-US" sz="4400" b="1" dirty="0" smtClean="0">
                <a:solidFill>
                  <a:srgbClr val="FFFF00"/>
                </a:solidFill>
              </a:rPr>
              <a:t>D</a:t>
            </a:r>
            <a:r>
              <a:rPr lang="en-US" sz="4400" dirty="0" smtClean="0">
                <a:solidFill>
                  <a:schemeClr val="bg1"/>
                </a:solidFill>
              </a:rPr>
              <a:t>riven by </a:t>
            </a:r>
            <a:r>
              <a:rPr lang="en-US" sz="4400" b="1" dirty="0" smtClean="0">
                <a:solidFill>
                  <a:srgbClr val="FFFF00"/>
                </a:solidFill>
              </a:rPr>
              <a:t>U</a:t>
            </a:r>
            <a:r>
              <a:rPr lang="en-US" sz="4400" dirty="0" smtClean="0">
                <a:solidFill>
                  <a:schemeClr val="bg1"/>
                </a:solidFill>
              </a:rPr>
              <a:t>sers</a:t>
            </a:r>
            <a:endParaRPr lang="en-US" sz="4400" dirty="0">
              <a:solidFill>
                <a:schemeClr val="bg1"/>
              </a:solidFill>
            </a:endParaRPr>
          </a:p>
        </p:txBody>
      </p:sp>
      <p:sp>
        <p:nvSpPr>
          <p:cNvPr id="6" name="TextBox 5"/>
          <p:cNvSpPr txBox="1"/>
          <p:nvPr/>
        </p:nvSpPr>
        <p:spPr>
          <a:xfrm>
            <a:off x="4653149" y="4213761"/>
            <a:ext cx="3449983" cy="769441"/>
          </a:xfrm>
          <a:prstGeom prst="rect">
            <a:avLst/>
          </a:prstGeom>
          <a:noFill/>
        </p:spPr>
        <p:txBody>
          <a:bodyPr wrap="none" rtlCol="0">
            <a:spAutoFit/>
          </a:bodyPr>
          <a:lstStyle/>
          <a:p>
            <a:r>
              <a:rPr lang="en-US" sz="4400" b="1" dirty="0" smtClean="0">
                <a:solidFill>
                  <a:srgbClr val="FFFF00"/>
                </a:solidFill>
              </a:rPr>
              <a:t>J</a:t>
            </a:r>
            <a:r>
              <a:rPr lang="en-US" sz="4400" dirty="0" smtClean="0">
                <a:solidFill>
                  <a:schemeClr val="bg1"/>
                </a:solidFill>
              </a:rPr>
              <a:t>ust </a:t>
            </a:r>
            <a:r>
              <a:rPr lang="en-US" sz="4400" b="1" dirty="0" smtClean="0">
                <a:solidFill>
                  <a:srgbClr val="FFFF00"/>
                </a:solidFill>
              </a:rPr>
              <a:t>E</a:t>
            </a:r>
            <a:r>
              <a:rPr lang="en-US" sz="4400" dirty="0" smtClean="0">
                <a:solidFill>
                  <a:schemeClr val="bg1"/>
                </a:solidFill>
              </a:rPr>
              <a:t>xecute</a:t>
            </a:r>
            <a:endParaRPr lang="en-US" sz="4400" dirty="0">
              <a:solidFill>
                <a:schemeClr val="bg1"/>
              </a:solidFill>
            </a:endParaRPr>
          </a:p>
        </p:txBody>
      </p:sp>
      <p:sp>
        <p:nvSpPr>
          <p:cNvPr id="7" name="TextBox 6"/>
          <p:cNvSpPr txBox="1"/>
          <p:nvPr/>
        </p:nvSpPr>
        <p:spPr>
          <a:xfrm>
            <a:off x="3499263" y="3380509"/>
            <a:ext cx="2568332" cy="769441"/>
          </a:xfrm>
          <a:prstGeom prst="rect">
            <a:avLst/>
          </a:prstGeom>
          <a:noFill/>
        </p:spPr>
        <p:txBody>
          <a:bodyPr wrap="none" rtlCol="0">
            <a:spAutoFit/>
          </a:bodyPr>
          <a:lstStyle/>
          <a:p>
            <a:r>
              <a:rPr lang="en-US" sz="4400" b="1" dirty="0" smtClean="0">
                <a:solidFill>
                  <a:srgbClr val="FFFF00"/>
                </a:solidFill>
              </a:rPr>
              <a:t>Planning</a:t>
            </a:r>
            <a:endParaRPr lang="en-US" sz="44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Project Management</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88125" y="1375059"/>
            <a:ext cx="8761911" cy="2245392"/>
          </a:xfrm>
          <a:prstGeom prst="rect">
            <a:avLst/>
          </a:prstGeom>
          <a:noFill/>
          <a:ln w="9525">
            <a:noFill/>
            <a:miter lim="800000"/>
            <a:headEnd/>
            <a:tailEnd/>
          </a:ln>
        </p:spPr>
      </p:pic>
      <p:sp>
        <p:nvSpPr>
          <p:cNvPr id="6" name="Oval 5"/>
          <p:cNvSpPr/>
          <p:nvPr/>
        </p:nvSpPr>
        <p:spPr>
          <a:xfrm>
            <a:off x="1454727" y="1274615"/>
            <a:ext cx="1011382" cy="4433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876799" y="1260760"/>
            <a:ext cx="2909455" cy="4849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3" cstate="print"/>
          <a:srcRect/>
          <a:stretch>
            <a:fillRect/>
          </a:stretch>
        </p:blipFill>
        <p:spPr bwMode="auto">
          <a:xfrm>
            <a:off x="170150" y="3775362"/>
            <a:ext cx="4112241" cy="2694711"/>
          </a:xfrm>
          <a:prstGeom prst="rect">
            <a:avLst/>
          </a:prstGeom>
          <a:noFill/>
          <a:ln w="9525">
            <a:solidFill>
              <a:schemeClr val="tx1"/>
            </a:solidFill>
            <a:miter lim="800000"/>
            <a:headEnd/>
            <a:tailEnd/>
          </a:ln>
        </p:spPr>
      </p:pic>
      <p:sp>
        <p:nvSpPr>
          <p:cNvPr id="10" name="TextBox 9"/>
          <p:cNvSpPr txBox="1"/>
          <p:nvPr/>
        </p:nvSpPr>
        <p:spPr>
          <a:xfrm>
            <a:off x="5195455" y="3505200"/>
            <a:ext cx="3300904" cy="3170099"/>
          </a:xfrm>
          <a:prstGeom prst="rect">
            <a:avLst/>
          </a:prstGeom>
          <a:noFill/>
          <a:ln>
            <a:solidFill>
              <a:schemeClr val="tx2"/>
            </a:solidFill>
          </a:ln>
        </p:spPr>
        <p:txBody>
          <a:bodyPr wrap="square" rtlCol="0">
            <a:spAutoFit/>
          </a:bodyPr>
          <a:lstStyle/>
          <a:p>
            <a:r>
              <a:rPr lang="en-US" sz="2000" dirty="0" smtClean="0">
                <a:latin typeface="Arial Narrow" pitchFamily="34" charset="0"/>
              </a:rPr>
              <a:t>Managing the project involves:</a:t>
            </a:r>
          </a:p>
          <a:p>
            <a:pPr marL="234950" indent="-234950">
              <a:buFont typeface="Arial" pitchFamily="34" charset="0"/>
              <a:buChar char="•"/>
            </a:pPr>
            <a:r>
              <a:rPr lang="en-US" sz="2000" dirty="0" smtClean="0">
                <a:latin typeface="Arial Narrow" pitchFamily="34" charset="0"/>
              </a:rPr>
              <a:t>Identifying requirements</a:t>
            </a:r>
          </a:p>
          <a:p>
            <a:pPr marL="234950" indent="-234950">
              <a:buFont typeface="Arial" pitchFamily="34" charset="0"/>
              <a:buChar char="•"/>
            </a:pPr>
            <a:r>
              <a:rPr lang="en-US" sz="2000" dirty="0" smtClean="0">
                <a:latin typeface="Arial Narrow" pitchFamily="34" charset="0"/>
              </a:rPr>
              <a:t>Stakeholders</a:t>
            </a:r>
          </a:p>
          <a:p>
            <a:pPr marL="234950" indent="-234950">
              <a:buFont typeface="Arial" pitchFamily="34" charset="0"/>
              <a:buChar char="•"/>
            </a:pPr>
            <a:r>
              <a:rPr lang="en-US" sz="2000" dirty="0" smtClean="0">
                <a:latin typeface="Arial Narrow" pitchFamily="34" charset="0"/>
              </a:rPr>
              <a:t>Balancing constraints</a:t>
            </a:r>
          </a:p>
          <a:p>
            <a:pPr marL="692150" lvl="1" indent="-234950">
              <a:buFont typeface="Arial" pitchFamily="34" charset="0"/>
              <a:buChar char="•"/>
            </a:pPr>
            <a:r>
              <a:rPr lang="en-US" sz="2000" dirty="0" smtClean="0">
                <a:latin typeface="Arial Narrow" pitchFamily="34" charset="0"/>
              </a:rPr>
              <a:t>Scope</a:t>
            </a:r>
          </a:p>
          <a:p>
            <a:pPr marL="692150" lvl="1" indent="-234950">
              <a:buFont typeface="Arial" pitchFamily="34" charset="0"/>
              <a:buChar char="•"/>
            </a:pPr>
            <a:r>
              <a:rPr lang="en-US" sz="2000" dirty="0" smtClean="0">
                <a:latin typeface="Arial Narrow" pitchFamily="34" charset="0"/>
              </a:rPr>
              <a:t>Schedule</a:t>
            </a:r>
          </a:p>
          <a:p>
            <a:pPr marL="692150" lvl="1" indent="-234950">
              <a:buFont typeface="Arial" pitchFamily="34" charset="0"/>
              <a:buChar char="•"/>
            </a:pPr>
            <a:r>
              <a:rPr lang="en-US" sz="2000" dirty="0" smtClean="0">
                <a:latin typeface="Arial Narrow" pitchFamily="34" charset="0"/>
              </a:rPr>
              <a:t>Quality </a:t>
            </a:r>
          </a:p>
          <a:p>
            <a:pPr marL="692150" lvl="1" indent="-234950">
              <a:buFont typeface="Arial" pitchFamily="34" charset="0"/>
              <a:buChar char="•"/>
            </a:pPr>
            <a:r>
              <a:rPr lang="en-US" sz="2000" dirty="0" smtClean="0">
                <a:latin typeface="Arial Narrow" pitchFamily="34" charset="0"/>
              </a:rPr>
              <a:t>Budget</a:t>
            </a:r>
          </a:p>
          <a:p>
            <a:pPr marL="692150" lvl="1" indent="-234950">
              <a:buFont typeface="Arial" pitchFamily="34" charset="0"/>
              <a:buChar char="•"/>
            </a:pPr>
            <a:r>
              <a:rPr lang="en-US" sz="2000" dirty="0" smtClean="0">
                <a:latin typeface="Arial Narrow" pitchFamily="34" charset="0"/>
              </a:rPr>
              <a:t>Resources</a:t>
            </a:r>
          </a:p>
          <a:p>
            <a:pPr marL="692150" lvl="1" indent="-234950">
              <a:buFont typeface="Arial" pitchFamily="34" charset="0"/>
              <a:buChar char="•"/>
            </a:pPr>
            <a:r>
              <a:rPr lang="en-US" sz="2000" dirty="0" smtClean="0">
                <a:latin typeface="Arial Narrow" pitchFamily="34" charset="0"/>
              </a:rPr>
              <a:t>Risk</a:t>
            </a:r>
            <a:endParaRPr lang="en-US" sz="2000" dirty="0">
              <a:latin typeface="Arial Narrow"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997456" y="166255"/>
            <a:ext cx="7232143" cy="660130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Project Management Important to </a:t>
            </a:r>
            <a:r>
              <a:rPr lang="en-US" dirty="0" err="1" smtClean="0"/>
              <a:t>Bioentrepreneurs</a:t>
            </a:r>
            <a:r>
              <a:rPr lang="en-US" dirty="0" smtClean="0"/>
              <a:t>?</a:t>
            </a:r>
            <a:endParaRPr lang="en-US" dirty="0"/>
          </a:p>
        </p:txBody>
      </p:sp>
      <p:sp>
        <p:nvSpPr>
          <p:cNvPr id="3" name="Content Placeholder 2"/>
          <p:cNvSpPr>
            <a:spLocks noGrp="1"/>
          </p:cNvSpPr>
          <p:nvPr>
            <p:ph idx="1"/>
          </p:nvPr>
        </p:nvSpPr>
        <p:spPr>
          <a:xfrm>
            <a:off x="2189018" y="1600200"/>
            <a:ext cx="6497782" cy="4525963"/>
          </a:xfrm>
        </p:spPr>
        <p:txBody>
          <a:bodyPr/>
          <a:lstStyle/>
          <a:p>
            <a:r>
              <a:rPr lang="en-US" dirty="0" smtClean="0"/>
              <a:t>Risk management</a:t>
            </a:r>
          </a:p>
          <a:p>
            <a:pPr lvl="1"/>
            <a:r>
              <a:rPr lang="en-US" dirty="0" smtClean="0"/>
              <a:t>Dependencies and interfaces</a:t>
            </a:r>
          </a:p>
          <a:p>
            <a:pPr lvl="1"/>
            <a:r>
              <a:rPr lang="en-US" dirty="0" smtClean="0"/>
              <a:t>Impact and likelihood</a:t>
            </a:r>
          </a:p>
          <a:p>
            <a:pPr lvl="1"/>
            <a:r>
              <a:rPr lang="en-US" dirty="0" smtClean="0"/>
              <a:t>Root cause</a:t>
            </a:r>
          </a:p>
          <a:p>
            <a:r>
              <a:rPr lang="en-US" dirty="0" smtClean="0"/>
              <a:t>Communication</a:t>
            </a:r>
          </a:p>
          <a:p>
            <a:pPr lvl="1"/>
            <a:r>
              <a:rPr lang="en-US" dirty="0" smtClean="0"/>
              <a:t>Market / Clients</a:t>
            </a:r>
          </a:p>
          <a:p>
            <a:pPr lvl="1"/>
            <a:r>
              <a:rPr lang="en-US" dirty="0" smtClean="0"/>
              <a:t>Partners</a:t>
            </a:r>
          </a:p>
          <a:p>
            <a:r>
              <a:rPr lang="en-US" dirty="0" smtClean="0"/>
              <a:t>Cost</a:t>
            </a:r>
            <a:endParaRPr lang="en-US" dirty="0"/>
          </a:p>
        </p:txBody>
      </p:sp>
      <p:sp>
        <p:nvSpPr>
          <p:cNvPr id="4" name="TextBox 3"/>
          <p:cNvSpPr txBox="1"/>
          <p:nvPr/>
        </p:nvSpPr>
        <p:spPr>
          <a:xfrm rot="16200000">
            <a:off x="-242927" y="2877236"/>
            <a:ext cx="2942600" cy="1569660"/>
          </a:xfrm>
          <a:prstGeom prst="rect">
            <a:avLst/>
          </a:prstGeom>
          <a:solidFill>
            <a:schemeClr val="accent2"/>
          </a:solidFill>
          <a:ln>
            <a:solidFill>
              <a:schemeClr val="tx2"/>
            </a:solidFill>
          </a:ln>
        </p:spPr>
        <p:txBody>
          <a:bodyPr wrap="none" rtlCol="0">
            <a:spAutoFit/>
          </a:bodyPr>
          <a:lstStyle/>
          <a:p>
            <a:r>
              <a:rPr lang="en-US" sz="9600" dirty="0" smtClean="0">
                <a:solidFill>
                  <a:schemeClr val="accent2">
                    <a:lumMod val="50000"/>
                  </a:schemeClr>
                </a:solidFill>
              </a:rPr>
              <a:t>Trust</a:t>
            </a:r>
            <a:endParaRPr lang="en-US" sz="9600" dirty="0">
              <a:solidFill>
                <a:schemeClr val="accent2">
                  <a:lumMod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1054"/>
            <a:ext cx="8229600" cy="946583"/>
          </a:xfrm>
        </p:spPr>
        <p:txBody>
          <a:bodyPr/>
          <a:lstStyle/>
          <a:p>
            <a:r>
              <a:rPr lang="en-US" dirty="0" smtClean="0"/>
              <a:t>The Project Charter</a:t>
            </a:r>
            <a:br>
              <a:rPr lang="en-US" dirty="0" smtClean="0"/>
            </a:br>
            <a:r>
              <a:rPr lang="en-US" sz="2800" b="1" u="sng" dirty="0" smtClean="0">
                <a:solidFill>
                  <a:srgbClr val="FF0000"/>
                </a:solidFill>
              </a:rPr>
              <a:t>Create a project charter for each project!!!</a:t>
            </a:r>
            <a:r>
              <a:rPr lang="en-US" b="1" u="sng" dirty="0" smtClean="0">
                <a:solidFill>
                  <a:srgbClr val="FF0000"/>
                </a:solidFill>
              </a:rPr>
              <a:t/>
            </a:r>
            <a:br>
              <a:rPr lang="en-US" b="1" u="sng" dirty="0" smtClean="0">
                <a:solidFill>
                  <a:srgbClr val="FF0000"/>
                </a:solidFill>
              </a:rPr>
            </a:br>
            <a:endParaRPr lang="en-US" dirty="0"/>
          </a:p>
        </p:txBody>
      </p:sp>
      <p:sp>
        <p:nvSpPr>
          <p:cNvPr id="3" name="Content Placeholder 2"/>
          <p:cNvSpPr>
            <a:spLocks noGrp="1"/>
          </p:cNvSpPr>
          <p:nvPr>
            <p:ph sz="half" idx="1"/>
          </p:nvPr>
        </p:nvSpPr>
        <p:spPr>
          <a:xfrm>
            <a:off x="457199" y="1600200"/>
            <a:ext cx="4544292" cy="4525963"/>
          </a:xfrm>
        </p:spPr>
        <p:txBody>
          <a:bodyPr/>
          <a:lstStyle/>
          <a:p>
            <a:pPr>
              <a:buNone/>
            </a:pPr>
            <a:r>
              <a:rPr lang="en-US" dirty="0" smtClean="0"/>
              <a:t>Title</a:t>
            </a:r>
          </a:p>
          <a:p>
            <a:pPr>
              <a:buNone/>
            </a:pPr>
            <a:r>
              <a:rPr lang="en-US" dirty="0" smtClean="0"/>
              <a:t>Purpose</a:t>
            </a:r>
          </a:p>
          <a:p>
            <a:pPr>
              <a:buNone/>
            </a:pPr>
            <a:r>
              <a:rPr lang="en-US" dirty="0" smtClean="0"/>
              <a:t>Stakeholders</a:t>
            </a:r>
          </a:p>
          <a:p>
            <a:pPr>
              <a:buNone/>
            </a:pPr>
            <a:r>
              <a:rPr lang="en-US" dirty="0" smtClean="0"/>
              <a:t>Scope</a:t>
            </a:r>
          </a:p>
          <a:p>
            <a:pPr>
              <a:buNone/>
            </a:pPr>
            <a:r>
              <a:rPr lang="en-US" dirty="0" smtClean="0"/>
              <a:t>Requirements (high level)</a:t>
            </a:r>
          </a:p>
          <a:p>
            <a:pPr>
              <a:buNone/>
            </a:pPr>
            <a:r>
              <a:rPr lang="en-US" dirty="0" smtClean="0"/>
              <a:t>Resources / Team</a:t>
            </a:r>
          </a:p>
          <a:p>
            <a:pPr>
              <a:buNone/>
            </a:pPr>
            <a:r>
              <a:rPr lang="en-US" dirty="0" smtClean="0"/>
              <a:t>Pro forma schedule</a:t>
            </a:r>
            <a:endParaRPr lang="en-US" dirty="0"/>
          </a:p>
        </p:txBody>
      </p:sp>
      <p:sp>
        <p:nvSpPr>
          <p:cNvPr id="4" name="Content Placeholder 3"/>
          <p:cNvSpPr>
            <a:spLocks noGrp="1"/>
          </p:cNvSpPr>
          <p:nvPr>
            <p:ph sz="half" idx="2"/>
          </p:nvPr>
        </p:nvSpPr>
        <p:spPr>
          <a:xfrm>
            <a:off x="4890654" y="1600200"/>
            <a:ext cx="3796145" cy="4525963"/>
          </a:xfrm>
        </p:spPr>
        <p:txBody>
          <a:bodyPr/>
          <a:lstStyle/>
          <a:p>
            <a:pPr>
              <a:buNone/>
            </a:pPr>
            <a:r>
              <a:rPr lang="en-US" dirty="0" smtClean="0"/>
              <a:t>Previous similar work</a:t>
            </a:r>
          </a:p>
          <a:p>
            <a:pPr>
              <a:buNone/>
            </a:pPr>
            <a:r>
              <a:rPr lang="en-US" dirty="0" smtClean="0"/>
              <a:t>Interfaces with other projects</a:t>
            </a:r>
          </a:p>
          <a:p>
            <a:pPr>
              <a:buNone/>
            </a:pPr>
            <a:r>
              <a:rPr lang="en-US" dirty="0" smtClean="0"/>
              <a:t>Communication plan</a:t>
            </a:r>
          </a:p>
          <a:p>
            <a:pPr>
              <a:buNone/>
            </a:pPr>
            <a:r>
              <a:rPr lang="en-US" dirty="0" smtClean="0"/>
              <a:t>Budget</a:t>
            </a:r>
          </a:p>
          <a:p>
            <a:pPr>
              <a:buNone/>
            </a:pPr>
            <a:r>
              <a:rPr lang="en-US" dirty="0" smtClean="0"/>
              <a:t>Constraints</a:t>
            </a:r>
          </a:p>
          <a:p>
            <a:pPr>
              <a:buNone/>
            </a:pPr>
            <a:r>
              <a:rPr lang="en-US" dirty="0" smtClean="0"/>
              <a:t>Risks</a:t>
            </a:r>
          </a:p>
          <a:p>
            <a:pPr>
              <a:buNone/>
            </a:pPr>
            <a:r>
              <a:rPr lang="en-US" b="1" u="sng" dirty="0" smtClean="0">
                <a:solidFill>
                  <a:srgbClr val="FF0000"/>
                </a:solidFill>
              </a:rPr>
              <a:t>Approval!!!</a:t>
            </a:r>
            <a:endParaRPr lang="en-US" b="1" u="sng"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345" y="193963"/>
            <a:ext cx="8229600" cy="889144"/>
          </a:xfrm>
        </p:spPr>
        <p:txBody>
          <a:bodyPr/>
          <a:lstStyle/>
          <a:p>
            <a:r>
              <a:rPr lang="en-US" dirty="0" smtClean="0"/>
              <a:t>Case #1: Risk</a:t>
            </a:r>
            <a:endParaRPr lang="en-US" dirty="0"/>
          </a:p>
        </p:txBody>
      </p:sp>
      <p:sp>
        <p:nvSpPr>
          <p:cNvPr id="3" name="Content Placeholder 2"/>
          <p:cNvSpPr>
            <a:spLocks noGrp="1"/>
          </p:cNvSpPr>
          <p:nvPr>
            <p:ph idx="1"/>
          </p:nvPr>
        </p:nvSpPr>
        <p:spPr>
          <a:xfrm>
            <a:off x="457200" y="1066800"/>
            <a:ext cx="8229600" cy="5223164"/>
          </a:xfrm>
        </p:spPr>
        <p:txBody>
          <a:bodyPr/>
          <a:lstStyle/>
          <a:p>
            <a:pPr marL="0" indent="0">
              <a:buNone/>
            </a:pPr>
            <a:r>
              <a:rPr lang="en-US" sz="1600" dirty="0" smtClean="0"/>
              <a:t>Dr. Arthur Ambrose, a primary care doctor in private practice with affiliations at all the large hospitals in his area, plans to bring a new glucose monitor to market. This monitor plugs into a smart phone and sends the measurements to an application that runs in a secure cloud. This application tracks each patient’s glucose levels and allows the patient to enter his/her own information on treatments and behaviors that affect the management of their disease. His development team is a talented team of software engineers from China. He was able to write a detailed specification for the device and they accurately built what was specified, in Arthur’s estimation. He was pleased. He found a group of people with Type 1 diabetes and asked them to use the device.  They loved it! Arthur had never filed for certification and approval of medical devices before, but knew it was necessary and was about to start down that road.</a:t>
            </a:r>
          </a:p>
          <a:p>
            <a:pPr marL="0" indent="0">
              <a:buNone/>
            </a:pPr>
            <a:r>
              <a:rPr lang="en-US" sz="1600" b="1" dirty="0" smtClean="0"/>
              <a:t>Questions</a:t>
            </a:r>
            <a:r>
              <a:rPr lang="en-US" sz="1600" dirty="0" smtClean="0"/>
              <a:t>:</a:t>
            </a:r>
          </a:p>
          <a:p>
            <a:pPr>
              <a:buAutoNum type="arabicPeriod"/>
            </a:pPr>
            <a:r>
              <a:rPr lang="en-US" sz="1600" dirty="0" smtClean="0"/>
              <a:t>What projects, face Arthur right now?  How would you define scope and requirements? Who are the stakeholders?</a:t>
            </a:r>
          </a:p>
          <a:p>
            <a:pPr>
              <a:buAutoNum type="arabicPeriod"/>
            </a:pPr>
            <a:r>
              <a:rPr lang="en-US" sz="1600" dirty="0" smtClean="0"/>
              <a:t>What is the best next step for Arthur with regard to the impending project(s)?</a:t>
            </a:r>
          </a:p>
          <a:p>
            <a:pPr>
              <a:buAutoNum type="arabicPeriod"/>
            </a:pPr>
            <a:r>
              <a:rPr lang="en-US" sz="1600" dirty="0" smtClean="0"/>
              <a:t>How important is risk management to each project? What are the risks?  What are the impact and likelihood of each risk?</a:t>
            </a:r>
          </a:p>
          <a:p>
            <a:pPr>
              <a:buAutoNum type="arabicPeriod"/>
            </a:pPr>
            <a:r>
              <a:rPr lang="en-US" sz="1600" dirty="0" smtClean="0"/>
              <a:t>What is the best method of project management for each project and why?</a:t>
            </a:r>
          </a:p>
          <a:p>
            <a:pPr>
              <a:buAutoNum type="arabicPeriod"/>
            </a:pPr>
            <a:r>
              <a:rPr lang="en-US" sz="1600" dirty="0" smtClean="0"/>
              <a:t>How would Arthur best estimate time to market for his product?</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3726"/>
          </a:xfrm>
        </p:spPr>
        <p:txBody>
          <a:bodyPr/>
          <a:lstStyle/>
          <a:p>
            <a:r>
              <a:rPr lang="en-US" dirty="0" smtClean="0"/>
              <a:t>Case #2: Stakeholders</a:t>
            </a:r>
            <a:endParaRPr lang="en-US" dirty="0"/>
          </a:p>
        </p:txBody>
      </p:sp>
      <p:sp>
        <p:nvSpPr>
          <p:cNvPr id="3" name="Content Placeholder 2"/>
          <p:cNvSpPr>
            <a:spLocks noGrp="1"/>
          </p:cNvSpPr>
          <p:nvPr>
            <p:ph idx="1"/>
          </p:nvPr>
        </p:nvSpPr>
        <p:spPr>
          <a:xfrm>
            <a:off x="457200" y="1149928"/>
            <a:ext cx="8229600" cy="4976236"/>
          </a:xfrm>
        </p:spPr>
        <p:txBody>
          <a:bodyPr/>
          <a:lstStyle/>
          <a:p>
            <a:pPr marL="0" indent="0">
              <a:buNone/>
            </a:pPr>
            <a:r>
              <a:rPr lang="en-US" sz="1600" dirty="0" err="1" smtClean="0"/>
              <a:t>Jinny</a:t>
            </a:r>
            <a:r>
              <a:rPr lang="en-US" sz="1600" dirty="0" smtClean="0"/>
              <a:t> Chen created an LLC to manufacture medical device prototypes for inventors. She also provides a service that helps the inventors through the regulatory approval process. Her delivery team consists of a number of partners.  Some of the partners are sole proprietors and some are small companies.  An handful of her partners are local to her community, but the majority are overseas in India and China.  Recently a grant opportunity was announced by the federal government to encourage entrepreneurship.  </a:t>
            </a:r>
            <a:r>
              <a:rPr lang="en-US" sz="1600" dirty="0" err="1" smtClean="0"/>
              <a:t>Jinny’s</a:t>
            </a:r>
            <a:r>
              <a:rPr lang="en-US" sz="1600" dirty="0" smtClean="0"/>
              <a:t> business tripled overnight.  She was pushing out orders faster than ever.  Her partners were calling every five minutes with questions and correction requests for the orders.  One of her partners, after an afternoon of calls, told her that they could not accept any more orders from her for two weeks due to their backlog.</a:t>
            </a:r>
          </a:p>
          <a:p>
            <a:pPr marL="0" indent="0">
              <a:buNone/>
            </a:pPr>
            <a:r>
              <a:rPr lang="en-US" sz="1600" b="1" dirty="0" smtClean="0"/>
              <a:t>Question</a:t>
            </a:r>
            <a:r>
              <a:rPr lang="en-US" sz="1600" dirty="0" smtClean="0"/>
              <a:t>:</a:t>
            </a:r>
          </a:p>
          <a:p>
            <a:pPr>
              <a:buAutoNum type="arabicPeriod"/>
            </a:pPr>
            <a:r>
              <a:rPr lang="en-US" sz="1600" dirty="0" smtClean="0"/>
              <a:t>What projects does </a:t>
            </a:r>
            <a:r>
              <a:rPr lang="en-US" sz="1600" dirty="0" err="1" smtClean="0"/>
              <a:t>Jinny</a:t>
            </a:r>
            <a:r>
              <a:rPr lang="en-US" sz="1600" dirty="0" smtClean="0"/>
              <a:t> need to undertake?  What are all of the charter elements for these projects? What methodology should she use for each project?</a:t>
            </a:r>
          </a:p>
          <a:p>
            <a:pPr>
              <a:buAutoNum type="arabicPeriod"/>
            </a:pPr>
            <a:r>
              <a:rPr lang="en-US" sz="1600" dirty="0" smtClean="0"/>
              <a:t>From the stakeholder analysis, who is the most important stakeholder to satisfy in the short term and in the long term?  Why? How would she address the needs of each?</a:t>
            </a:r>
          </a:p>
          <a:p>
            <a:pPr>
              <a:buAutoNum type="arabicPeriod"/>
            </a:pPr>
            <a:r>
              <a:rPr lang="en-US" sz="1600" dirty="0" smtClean="0"/>
              <a:t>How would you construct a risk analysis for </a:t>
            </a:r>
            <a:r>
              <a:rPr lang="en-US" sz="1600" dirty="0" err="1" smtClean="0"/>
              <a:t>Jinny</a:t>
            </a:r>
            <a:r>
              <a:rPr lang="en-US" sz="1600" dirty="0" smtClean="0"/>
              <a:t> based on her stakeholders’ needs? How might the risk analysis aid in prioritization of projects and activities?</a:t>
            </a:r>
          </a:p>
          <a:p>
            <a:pPr>
              <a:buAutoNum type="arabicPeriod"/>
            </a:pPr>
            <a:r>
              <a:rPr lang="en-US" sz="1600" dirty="0" smtClean="0"/>
              <a:t>What dependencies will </a:t>
            </a:r>
            <a:r>
              <a:rPr lang="en-US" sz="1600" dirty="0" err="1" smtClean="0"/>
              <a:t>Jinny</a:t>
            </a:r>
            <a:r>
              <a:rPr lang="en-US" sz="1600" dirty="0" smtClean="0"/>
              <a:t> likely encounter in her project planning?  How should she manage those dependencies?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 Best Practice – Waterfall</a:t>
            </a:r>
            <a:endParaRPr lang="en-US" dirty="0"/>
          </a:p>
        </p:txBody>
      </p:sp>
      <p:pic>
        <p:nvPicPr>
          <p:cNvPr id="16386" name="Picture 2" descr="http://www.expertprogrammanagement.com/wp-content/uploads/2010/12/waterfall-model-graphic.jpg"/>
          <p:cNvPicPr>
            <a:picLocks noChangeAspect="1" noChangeArrowheads="1"/>
          </p:cNvPicPr>
          <p:nvPr/>
        </p:nvPicPr>
        <p:blipFill>
          <a:blip r:embed="rId2" cstate="print"/>
          <a:srcRect/>
          <a:stretch>
            <a:fillRect/>
          </a:stretch>
        </p:blipFill>
        <p:spPr bwMode="auto">
          <a:xfrm>
            <a:off x="4020993" y="1706130"/>
            <a:ext cx="4910032" cy="3724852"/>
          </a:xfrm>
          <a:prstGeom prst="rect">
            <a:avLst/>
          </a:prstGeom>
          <a:noFill/>
        </p:spPr>
      </p:pic>
      <p:sp>
        <p:nvSpPr>
          <p:cNvPr id="4" name="Content Placeholder 3"/>
          <p:cNvSpPr>
            <a:spLocks noGrp="1"/>
          </p:cNvSpPr>
          <p:nvPr>
            <p:ph idx="1"/>
          </p:nvPr>
        </p:nvSpPr>
        <p:spPr>
          <a:xfrm>
            <a:off x="457200" y="1759527"/>
            <a:ext cx="4378036" cy="4366636"/>
          </a:xfrm>
        </p:spPr>
        <p:txBody>
          <a:bodyPr/>
          <a:lstStyle/>
          <a:p>
            <a:r>
              <a:rPr lang="en-US" dirty="0" smtClean="0"/>
              <a:t>Well-defined</a:t>
            </a:r>
          </a:p>
          <a:p>
            <a:r>
              <a:rPr lang="en-US" dirty="0" smtClean="0"/>
              <a:t>Well-known</a:t>
            </a:r>
          </a:p>
          <a:p>
            <a:r>
              <a:rPr lang="en-US" dirty="0" smtClean="0"/>
              <a:t>Low risk</a:t>
            </a:r>
          </a:p>
          <a:p>
            <a:r>
              <a:rPr lang="en-US" dirty="0" smtClean="0"/>
              <a:t>Throw it over the wall</a:t>
            </a:r>
          </a:p>
          <a:p>
            <a:r>
              <a:rPr lang="en-US" dirty="0" smtClean="0"/>
              <a:t>Complex interfaces</a:t>
            </a:r>
          </a:p>
          <a:p>
            <a:r>
              <a:rPr lang="en-US" dirty="0" smtClean="0"/>
              <a:t>Can be combined with Agile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365"/>
            <a:ext cx="8229600" cy="778307"/>
          </a:xfrm>
        </p:spPr>
        <p:txBody>
          <a:bodyPr/>
          <a:lstStyle/>
          <a:p>
            <a:r>
              <a:rPr lang="en-US" dirty="0" smtClean="0"/>
              <a:t>Project Management - Agile</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708560" y="3907142"/>
            <a:ext cx="7540633" cy="2281881"/>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1516082" y="994992"/>
            <a:ext cx="5924550" cy="2811501"/>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Scope</a:t>
            </a:r>
            <a:r>
              <a:rPr lang="en-US" dirty="0" smtClean="0"/>
              <a:t>, dependencies, resources and schedules</a:t>
            </a:r>
            <a:endParaRPr lang="en-US" dirty="0"/>
          </a:p>
        </p:txBody>
      </p:sp>
      <p:graphicFrame>
        <p:nvGraphicFramePr>
          <p:cNvPr id="4" name="Content Placeholder 3"/>
          <p:cNvGraphicFramePr>
            <a:graphicFrameLocks noGrp="1"/>
          </p:cNvGraphicFramePr>
          <p:nvPr>
            <p:ph idx="1"/>
          </p:nvPr>
        </p:nvGraphicFramePr>
        <p:xfrm>
          <a:off x="249374" y="2313710"/>
          <a:ext cx="8686800" cy="3679792"/>
        </p:xfrm>
        <a:graphic>
          <a:graphicData uri="http://schemas.openxmlformats.org/drawingml/2006/table">
            <a:tbl>
              <a:tblPr firstRow="1" bandRow="1">
                <a:tableStyleId>{5C22544A-7EE6-4342-B048-85BDC9FD1C3A}</a:tableStyleId>
              </a:tblPr>
              <a:tblGrid>
                <a:gridCol w="1114426"/>
                <a:gridCol w="871537"/>
                <a:gridCol w="1200150"/>
                <a:gridCol w="1414463"/>
                <a:gridCol w="1128712"/>
                <a:gridCol w="1766021"/>
                <a:gridCol w="1191491"/>
              </a:tblGrid>
              <a:tr h="645654">
                <a:tc>
                  <a:txBody>
                    <a:bodyPr/>
                    <a:lstStyle/>
                    <a:p>
                      <a:r>
                        <a:rPr lang="en-US" dirty="0" smtClean="0"/>
                        <a:t>Name</a:t>
                      </a:r>
                      <a:endParaRPr lang="en-US" dirty="0"/>
                    </a:p>
                  </a:txBody>
                  <a:tcPr/>
                </a:tc>
                <a:tc>
                  <a:txBody>
                    <a:bodyPr/>
                    <a:lstStyle/>
                    <a:p>
                      <a:r>
                        <a:rPr lang="en-US" dirty="0" smtClean="0"/>
                        <a:t>Org</a:t>
                      </a:r>
                      <a:endParaRPr lang="en-US" dirty="0"/>
                    </a:p>
                  </a:txBody>
                  <a:tcPr/>
                </a:tc>
                <a:tc>
                  <a:txBody>
                    <a:bodyPr/>
                    <a:lstStyle/>
                    <a:p>
                      <a:r>
                        <a:rPr lang="en-US" dirty="0" smtClean="0"/>
                        <a:t>Role</a:t>
                      </a:r>
                      <a:endParaRPr lang="en-US" dirty="0"/>
                    </a:p>
                  </a:txBody>
                  <a:tcPr/>
                </a:tc>
                <a:tc>
                  <a:txBody>
                    <a:bodyPr/>
                    <a:lstStyle/>
                    <a:p>
                      <a:r>
                        <a:rPr lang="en-US" dirty="0" smtClean="0"/>
                        <a:t>Influence</a:t>
                      </a:r>
                      <a:endParaRPr lang="en-US" dirty="0"/>
                    </a:p>
                  </a:txBody>
                  <a:tcPr/>
                </a:tc>
                <a:tc>
                  <a:txBody>
                    <a:bodyPr/>
                    <a:lstStyle/>
                    <a:p>
                      <a:r>
                        <a:rPr lang="en-US" dirty="0" smtClean="0"/>
                        <a:t>Priority</a:t>
                      </a:r>
                      <a:endParaRPr lang="en-US" dirty="0"/>
                    </a:p>
                  </a:txBody>
                  <a:tcPr/>
                </a:tc>
                <a:tc>
                  <a:txBody>
                    <a:bodyPr/>
                    <a:lstStyle/>
                    <a:p>
                      <a:r>
                        <a:rPr lang="en-US" dirty="0" smtClean="0"/>
                        <a:t>Relationship</a:t>
                      </a:r>
                      <a:endParaRPr lang="en-US" dirty="0"/>
                    </a:p>
                  </a:txBody>
                  <a:tcPr/>
                </a:tc>
                <a:tc>
                  <a:txBody>
                    <a:bodyPr/>
                    <a:lstStyle/>
                    <a:p>
                      <a:r>
                        <a:rPr lang="en-US" dirty="0" smtClean="0"/>
                        <a:t>Contact</a:t>
                      </a:r>
                      <a:endParaRPr lang="en-US" dirty="0"/>
                    </a:p>
                  </a:txBody>
                  <a:tcPr/>
                </a:tc>
              </a:tr>
              <a:tr h="374069">
                <a:tc>
                  <a:txBody>
                    <a:bodyPr/>
                    <a:lstStyle/>
                    <a:p>
                      <a:r>
                        <a:rPr lang="en-US" dirty="0" smtClean="0"/>
                        <a:t>Short identifier</a:t>
                      </a:r>
                      <a:endParaRPr lang="en-US" dirty="0"/>
                    </a:p>
                  </a:txBody>
                  <a:tcPr/>
                </a:tc>
                <a:tc>
                  <a:txBody>
                    <a:bodyPr/>
                    <a:lstStyle/>
                    <a:p>
                      <a:r>
                        <a:rPr lang="en-US" dirty="0" smtClean="0"/>
                        <a:t>Small and large </a:t>
                      </a:r>
                      <a:r>
                        <a:rPr lang="en-US" dirty="0" err="1" smtClean="0"/>
                        <a:t>granualarity</a:t>
                      </a:r>
                      <a:endParaRPr lang="en-US" dirty="0"/>
                    </a:p>
                  </a:txBody>
                  <a:tcPr/>
                </a:tc>
                <a:tc>
                  <a:txBody>
                    <a:bodyPr/>
                    <a:lstStyle/>
                    <a:p>
                      <a:r>
                        <a:rPr lang="en-US" dirty="0" smtClean="0"/>
                        <a:t>What role to they play in the project and in the project context</a:t>
                      </a:r>
                      <a:endParaRPr lang="en-US" dirty="0"/>
                    </a:p>
                  </a:txBody>
                  <a:tcPr/>
                </a:tc>
                <a:tc>
                  <a:txBody>
                    <a:bodyPr/>
                    <a:lstStyle/>
                    <a:p>
                      <a:r>
                        <a:rPr lang="en-US" dirty="0" smtClean="0"/>
                        <a:t>H/M/L with description of</a:t>
                      </a:r>
                      <a:r>
                        <a:rPr lang="en-US" baseline="0" dirty="0" smtClean="0"/>
                        <a:t> how they influence project outcomes and operations</a:t>
                      </a:r>
                      <a:endParaRPr lang="en-US" dirty="0"/>
                    </a:p>
                  </a:txBody>
                  <a:tcPr/>
                </a:tc>
                <a:tc>
                  <a:txBody>
                    <a:bodyPr/>
                    <a:lstStyle/>
                    <a:p>
                      <a:r>
                        <a:rPr lang="en-US" dirty="0" smtClean="0"/>
                        <a:t>Ranking or H/M/L</a:t>
                      </a:r>
                      <a:endParaRPr lang="en-US" dirty="0"/>
                    </a:p>
                  </a:txBody>
                  <a:tcPr/>
                </a:tc>
                <a:tc>
                  <a:txBody>
                    <a:bodyPr/>
                    <a:lstStyle/>
                    <a:p>
                      <a:r>
                        <a:rPr lang="en-US" dirty="0" smtClean="0"/>
                        <a:t>Dependencies, authority, concerns</a:t>
                      </a:r>
                      <a:r>
                        <a:rPr lang="en-US" baseline="0" dirty="0" smtClean="0"/>
                        <a:t> and responsibilities</a:t>
                      </a:r>
                      <a:endParaRPr lang="en-US" dirty="0"/>
                    </a:p>
                  </a:txBody>
                  <a:tcPr/>
                </a:tc>
                <a:tc>
                  <a:txBody>
                    <a:bodyPr/>
                    <a:lstStyle/>
                    <a:p>
                      <a:r>
                        <a:rPr lang="en-US" dirty="0" smtClean="0"/>
                        <a:t>Key contact people – may be a database</a:t>
                      </a:r>
                      <a:endParaRPr lang="en-US" dirty="0"/>
                    </a:p>
                  </a:txBody>
                  <a:tcPr/>
                </a:tc>
              </a:tr>
              <a:tr h="374069">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4069">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5" name="TextBox 4"/>
          <p:cNvSpPr txBox="1"/>
          <p:nvPr/>
        </p:nvSpPr>
        <p:spPr>
          <a:xfrm>
            <a:off x="1759528" y="1607128"/>
            <a:ext cx="5416868" cy="646331"/>
          </a:xfrm>
          <a:prstGeom prst="rect">
            <a:avLst/>
          </a:prstGeom>
          <a:noFill/>
        </p:spPr>
        <p:txBody>
          <a:bodyPr wrap="none" rtlCol="0">
            <a:spAutoFit/>
          </a:bodyPr>
          <a:lstStyle/>
          <a:p>
            <a:r>
              <a:rPr lang="en-US" sz="3600" b="1" dirty="0" smtClean="0">
                <a:solidFill>
                  <a:srgbClr val="0070C0"/>
                </a:solidFill>
              </a:rPr>
              <a:t>1.  Stakeholder analysis</a:t>
            </a:r>
            <a:endParaRPr lang="en-US" sz="3600" b="1" dirty="0">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images.brighthub.com/01/f/01f3f1ad73ac0091d439e2ac8f6dc636dc538552_large.jpg"/>
          <p:cNvPicPr>
            <a:picLocks noChangeAspect="1" noChangeArrowheads="1"/>
          </p:cNvPicPr>
          <p:nvPr/>
        </p:nvPicPr>
        <p:blipFill>
          <a:blip r:embed="rId2" cstate="print"/>
          <a:srcRect b="24000"/>
          <a:stretch>
            <a:fillRect/>
          </a:stretch>
        </p:blipFill>
        <p:spPr bwMode="auto">
          <a:xfrm>
            <a:off x="1108364" y="682047"/>
            <a:ext cx="7180026" cy="5456821"/>
          </a:xfrm>
          <a:prstGeom prst="rect">
            <a:avLst/>
          </a:prstGeom>
          <a:noFill/>
        </p:spPr>
      </p:pic>
      <p:sp>
        <p:nvSpPr>
          <p:cNvPr id="2" name="Title 1"/>
          <p:cNvSpPr>
            <a:spLocks noGrp="1"/>
          </p:cNvSpPr>
          <p:nvPr>
            <p:ph type="title"/>
          </p:nvPr>
        </p:nvSpPr>
        <p:spPr/>
        <p:txBody>
          <a:bodyPr/>
          <a:lstStyle/>
          <a:p>
            <a:r>
              <a:rPr lang="en-US" b="1" dirty="0" smtClean="0"/>
              <a:t>Scope</a:t>
            </a:r>
            <a:r>
              <a:rPr lang="en-US" dirty="0" smtClean="0"/>
              <a:t>, dependencies, resources and schedules</a:t>
            </a:r>
            <a:endParaRPr lang="en-US" dirty="0"/>
          </a:p>
        </p:txBody>
      </p:sp>
      <p:sp>
        <p:nvSpPr>
          <p:cNvPr id="3" name="TextBox 2"/>
          <p:cNvSpPr txBox="1"/>
          <p:nvPr/>
        </p:nvSpPr>
        <p:spPr>
          <a:xfrm>
            <a:off x="1163792" y="1731819"/>
            <a:ext cx="6767878" cy="646331"/>
          </a:xfrm>
          <a:prstGeom prst="rect">
            <a:avLst/>
          </a:prstGeom>
          <a:noFill/>
        </p:spPr>
        <p:txBody>
          <a:bodyPr wrap="none" rtlCol="0">
            <a:spAutoFit/>
          </a:bodyPr>
          <a:lstStyle/>
          <a:p>
            <a:r>
              <a:rPr lang="en-US" sz="3600" b="1" dirty="0" smtClean="0">
                <a:solidFill>
                  <a:srgbClr val="0070C0"/>
                </a:solidFill>
              </a:rPr>
              <a:t>2.  Work Breakdown Structure</a:t>
            </a:r>
            <a:endParaRPr lang="en-US" sz="3600" b="1" dirty="0">
              <a:solidFill>
                <a:srgbClr val="0070C0"/>
              </a:solidFill>
            </a:endParaRPr>
          </a:p>
        </p:txBody>
      </p:sp>
      <p:sp>
        <p:nvSpPr>
          <p:cNvPr id="5" name="TextBox 4"/>
          <p:cNvSpPr txBox="1"/>
          <p:nvPr/>
        </p:nvSpPr>
        <p:spPr>
          <a:xfrm>
            <a:off x="6705600" y="6317672"/>
            <a:ext cx="2198102" cy="369332"/>
          </a:xfrm>
          <a:prstGeom prst="rect">
            <a:avLst/>
          </a:prstGeom>
          <a:noFill/>
        </p:spPr>
        <p:txBody>
          <a:bodyPr wrap="none" rtlCol="0">
            <a:spAutoFit/>
          </a:bodyPr>
          <a:lstStyle/>
          <a:p>
            <a:r>
              <a:rPr lang="en-US" dirty="0" smtClean="0"/>
              <a:t>www.brighthub.com</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t>
            </a:r>
            <a:r>
              <a:rPr lang="en-US" b="1" dirty="0" smtClean="0"/>
              <a:t>dependencies</a:t>
            </a:r>
            <a:r>
              <a:rPr lang="en-US" dirty="0" smtClean="0"/>
              <a:t>, resources and schedules</a:t>
            </a:r>
            <a:endParaRPr lang="en-US" dirty="0"/>
          </a:p>
        </p:txBody>
      </p:sp>
      <p:sp>
        <p:nvSpPr>
          <p:cNvPr id="3" name="TextBox 2"/>
          <p:cNvSpPr txBox="1"/>
          <p:nvPr/>
        </p:nvSpPr>
        <p:spPr>
          <a:xfrm>
            <a:off x="2078192" y="1745674"/>
            <a:ext cx="4450770" cy="646331"/>
          </a:xfrm>
          <a:prstGeom prst="rect">
            <a:avLst/>
          </a:prstGeom>
          <a:noFill/>
        </p:spPr>
        <p:txBody>
          <a:bodyPr wrap="none" rtlCol="0">
            <a:spAutoFit/>
          </a:bodyPr>
          <a:lstStyle/>
          <a:p>
            <a:r>
              <a:rPr lang="en-US" sz="3600" b="1" dirty="0" smtClean="0">
                <a:solidFill>
                  <a:srgbClr val="0070C0"/>
                </a:solidFill>
              </a:rPr>
              <a:t>3.  Activity Diagram</a:t>
            </a:r>
            <a:endParaRPr lang="en-US" sz="3600" b="1" dirty="0">
              <a:solidFill>
                <a:srgbClr val="0070C0"/>
              </a:solidFill>
            </a:endParaRPr>
          </a:p>
        </p:txBody>
      </p:sp>
      <p:pic>
        <p:nvPicPr>
          <p:cNvPr id="36866" name="Picture 2" descr="http://krypton.mnsu.edu/%7Etony/courses/609/PERT/tech_files/image002.gif"/>
          <p:cNvPicPr>
            <a:picLocks noChangeAspect="1" noChangeArrowheads="1"/>
          </p:cNvPicPr>
          <p:nvPr/>
        </p:nvPicPr>
        <p:blipFill>
          <a:blip r:embed="rId2" cstate="print"/>
          <a:srcRect/>
          <a:stretch>
            <a:fillRect/>
          </a:stretch>
        </p:blipFill>
        <p:spPr bwMode="auto">
          <a:xfrm>
            <a:off x="44729" y="2240972"/>
            <a:ext cx="8960825" cy="3245427"/>
          </a:xfrm>
          <a:prstGeom prst="rect">
            <a:avLst/>
          </a:prstGeom>
          <a:noFill/>
        </p:spPr>
      </p:pic>
      <p:sp>
        <p:nvSpPr>
          <p:cNvPr id="5" name="Rectangle 4"/>
          <p:cNvSpPr/>
          <p:nvPr/>
        </p:nvSpPr>
        <p:spPr>
          <a:xfrm>
            <a:off x="1593273" y="5696636"/>
            <a:ext cx="6580910" cy="369332"/>
          </a:xfrm>
          <a:prstGeom prst="rect">
            <a:avLst/>
          </a:prstGeom>
        </p:spPr>
        <p:txBody>
          <a:bodyPr wrap="square">
            <a:spAutoFit/>
          </a:bodyPr>
          <a:lstStyle/>
          <a:p>
            <a:r>
              <a:rPr lang="en-US" dirty="0" smtClean="0"/>
              <a:t>http://krypton.mnsu.edu/~tony/courses/609/PERT/tech.html</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dependencies, </a:t>
            </a:r>
            <a:r>
              <a:rPr lang="en-US" b="1" dirty="0" smtClean="0"/>
              <a:t>resources</a:t>
            </a:r>
            <a:r>
              <a:rPr lang="en-US" dirty="0" smtClean="0"/>
              <a:t> and schedules</a:t>
            </a:r>
            <a:endParaRPr lang="en-US" dirty="0"/>
          </a:p>
        </p:txBody>
      </p:sp>
      <p:sp>
        <p:nvSpPr>
          <p:cNvPr id="3" name="TextBox 2"/>
          <p:cNvSpPr txBox="1"/>
          <p:nvPr/>
        </p:nvSpPr>
        <p:spPr>
          <a:xfrm>
            <a:off x="6165273" y="1745674"/>
            <a:ext cx="2978727" cy="1200329"/>
          </a:xfrm>
          <a:prstGeom prst="rect">
            <a:avLst/>
          </a:prstGeom>
          <a:noFill/>
        </p:spPr>
        <p:txBody>
          <a:bodyPr wrap="square" rtlCol="0">
            <a:spAutoFit/>
          </a:bodyPr>
          <a:lstStyle/>
          <a:p>
            <a:pPr marL="623888" indent="-623888"/>
            <a:r>
              <a:rPr lang="en-US" sz="3600" b="1" dirty="0" smtClean="0">
                <a:solidFill>
                  <a:srgbClr val="0070C0"/>
                </a:solidFill>
              </a:rPr>
              <a:t>4.  Resource Planning</a:t>
            </a:r>
            <a:endParaRPr lang="en-US" sz="3600" b="1" dirty="0">
              <a:solidFill>
                <a:srgbClr val="0070C0"/>
              </a:solidFill>
            </a:endParaRPr>
          </a:p>
        </p:txBody>
      </p:sp>
      <p:pic>
        <p:nvPicPr>
          <p:cNvPr id="35842" name="Picture 2" descr="http://www.kayoprojectmanagement.com/ganttproject-resource-load-chart.png"/>
          <p:cNvPicPr>
            <a:picLocks noChangeAspect="1" noChangeArrowheads="1"/>
          </p:cNvPicPr>
          <p:nvPr/>
        </p:nvPicPr>
        <p:blipFill>
          <a:blip r:embed="rId2" cstate="print"/>
          <a:srcRect/>
          <a:stretch>
            <a:fillRect/>
          </a:stretch>
        </p:blipFill>
        <p:spPr bwMode="auto">
          <a:xfrm>
            <a:off x="224848" y="1556183"/>
            <a:ext cx="5953125" cy="4676776"/>
          </a:xfrm>
          <a:prstGeom prst="rect">
            <a:avLst/>
          </a:prstGeom>
          <a:noFill/>
        </p:spPr>
      </p:pic>
      <p:sp>
        <p:nvSpPr>
          <p:cNvPr id="5" name="Rectangle 4"/>
          <p:cNvSpPr/>
          <p:nvPr/>
        </p:nvSpPr>
        <p:spPr>
          <a:xfrm>
            <a:off x="5058468" y="6306188"/>
            <a:ext cx="3826753" cy="369332"/>
          </a:xfrm>
          <a:prstGeom prst="rect">
            <a:avLst/>
          </a:prstGeom>
        </p:spPr>
        <p:txBody>
          <a:bodyPr wrap="none">
            <a:spAutoFit/>
          </a:bodyPr>
          <a:lstStyle/>
          <a:p>
            <a:r>
              <a:rPr lang="en-US" dirty="0" smtClean="0">
                <a:hlinkClick r:id="rId3"/>
              </a:rPr>
              <a:t>www.kayoprojectmanagement.com</a:t>
            </a:r>
            <a:r>
              <a:rPr lang="en-US"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dependencies, </a:t>
            </a:r>
            <a:r>
              <a:rPr lang="en-US" b="1" dirty="0" smtClean="0"/>
              <a:t>resources</a:t>
            </a:r>
            <a:r>
              <a:rPr lang="en-US" dirty="0" smtClean="0"/>
              <a:t> and schedules</a:t>
            </a:r>
            <a:endParaRPr lang="en-US" dirty="0"/>
          </a:p>
        </p:txBody>
      </p:sp>
      <p:pic>
        <p:nvPicPr>
          <p:cNvPr id="34818" name="Picture 2" descr="http://www.health.state.mn.us/divs/cfh/ophp/consultation/qi/images/gantt.gif"/>
          <p:cNvPicPr>
            <a:picLocks noChangeAspect="1" noChangeArrowheads="1"/>
          </p:cNvPicPr>
          <p:nvPr/>
        </p:nvPicPr>
        <p:blipFill>
          <a:blip r:embed="rId2" cstate="print"/>
          <a:srcRect/>
          <a:stretch>
            <a:fillRect/>
          </a:stretch>
        </p:blipFill>
        <p:spPr bwMode="auto">
          <a:xfrm>
            <a:off x="0" y="1489571"/>
            <a:ext cx="7606145" cy="4705628"/>
          </a:xfrm>
          <a:prstGeom prst="rect">
            <a:avLst/>
          </a:prstGeom>
          <a:noFill/>
        </p:spPr>
      </p:pic>
      <p:sp>
        <p:nvSpPr>
          <p:cNvPr id="3" name="TextBox 2"/>
          <p:cNvSpPr txBox="1"/>
          <p:nvPr/>
        </p:nvSpPr>
        <p:spPr>
          <a:xfrm>
            <a:off x="6359237" y="1787237"/>
            <a:ext cx="2519908" cy="1200329"/>
          </a:xfrm>
          <a:prstGeom prst="rect">
            <a:avLst/>
          </a:prstGeom>
          <a:solidFill>
            <a:schemeClr val="bg1"/>
          </a:solidFill>
        </p:spPr>
        <p:txBody>
          <a:bodyPr wrap="square" rtlCol="0">
            <a:spAutoFit/>
          </a:bodyPr>
          <a:lstStyle/>
          <a:p>
            <a:pPr marL="623888" indent="-623888"/>
            <a:r>
              <a:rPr lang="en-US" sz="3600" b="1" dirty="0" smtClean="0">
                <a:solidFill>
                  <a:srgbClr val="0070C0"/>
                </a:solidFill>
              </a:rPr>
              <a:t>5.  Gantt Chart</a:t>
            </a:r>
            <a:endParaRPr lang="en-US" sz="3600" b="1" dirty="0">
              <a:solidFill>
                <a:srgbClr val="0070C0"/>
              </a:solidFill>
            </a:endParaRPr>
          </a:p>
        </p:txBody>
      </p:sp>
      <p:sp>
        <p:nvSpPr>
          <p:cNvPr id="5" name="Rectangle 4"/>
          <p:cNvSpPr/>
          <p:nvPr/>
        </p:nvSpPr>
        <p:spPr>
          <a:xfrm>
            <a:off x="5892372" y="6209206"/>
            <a:ext cx="2775119" cy="369332"/>
          </a:xfrm>
          <a:prstGeom prst="rect">
            <a:avLst/>
          </a:prstGeom>
        </p:spPr>
        <p:txBody>
          <a:bodyPr wrap="none">
            <a:spAutoFit/>
          </a:bodyPr>
          <a:lstStyle/>
          <a:p>
            <a:r>
              <a:rPr lang="en-US" dirty="0" smtClean="0">
                <a:hlinkClick r:id="rId3"/>
              </a:rPr>
              <a:t>http://health.state.mn.us</a:t>
            </a:r>
            <a:r>
              <a:rPr lang="en-US" dirty="0" smtClean="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Document 5"/>
          <p:cNvSpPr/>
          <p:nvPr/>
        </p:nvSpPr>
        <p:spPr>
          <a:xfrm>
            <a:off x="1995055" y="1607127"/>
            <a:ext cx="4987636" cy="1399309"/>
          </a:xfrm>
          <a:prstGeom prst="flowChartDocumen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z="6600" b="1" u="sng" dirty="0" smtClean="0"/>
              <a:t>Most Important</a:t>
            </a:r>
            <a:endParaRPr lang="en-US" sz="6600" b="1" u="sng" dirty="0"/>
          </a:p>
        </p:txBody>
      </p:sp>
      <p:sp>
        <p:nvSpPr>
          <p:cNvPr id="3" name="TextBox 2"/>
          <p:cNvSpPr txBox="1"/>
          <p:nvPr/>
        </p:nvSpPr>
        <p:spPr>
          <a:xfrm>
            <a:off x="2673927" y="1787236"/>
            <a:ext cx="3600666" cy="769441"/>
          </a:xfrm>
          <a:prstGeom prst="rect">
            <a:avLst/>
          </a:prstGeom>
          <a:noFill/>
        </p:spPr>
        <p:txBody>
          <a:bodyPr wrap="none" rtlCol="0">
            <a:spAutoFit/>
          </a:bodyPr>
          <a:lstStyle/>
          <a:p>
            <a:r>
              <a:rPr lang="en-US" sz="4400" b="1" dirty="0" smtClean="0"/>
              <a:t>DOCUMENT!</a:t>
            </a:r>
            <a:endParaRPr lang="en-US" sz="4400" b="1" dirty="0"/>
          </a:p>
        </p:txBody>
      </p:sp>
      <p:sp>
        <p:nvSpPr>
          <p:cNvPr id="5" name="TextBox 4"/>
          <p:cNvSpPr txBox="1"/>
          <p:nvPr/>
        </p:nvSpPr>
        <p:spPr>
          <a:xfrm>
            <a:off x="1141228" y="3200400"/>
            <a:ext cx="6647974" cy="2616101"/>
          </a:xfrm>
          <a:prstGeom prst="rect">
            <a:avLst/>
          </a:prstGeom>
          <a:noFill/>
        </p:spPr>
        <p:txBody>
          <a:bodyPr wrap="none" rtlCol="0">
            <a:spAutoFit/>
          </a:bodyPr>
          <a:lstStyle/>
          <a:p>
            <a:pPr algn="ctr"/>
            <a:r>
              <a:rPr lang="en-US" sz="3600" b="1" u="sng" dirty="0" smtClean="0"/>
              <a:t>Plan!</a:t>
            </a:r>
          </a:p>
          <a:p>
            <a:pPr algn="ctr"/>
            <a:r>
              <a:rPr lang="en-US" sz="3600" dirty="0" smtClean="0"/>
              <a:t>History / Lessons Learned</a:t>
            </a:r>
          </a:p>
          <a:p>
            <a:pPr algn="ctr"/>
            <a:endParaRPr lang="en-US" sz="1000" dirty="0" smtClean="0"/>
          </a:p>
          <a:p>
            <a:pPr algn="ctr"/>
            <a:r>
              <a:rPr lang="en-US" sz="3600" dirty="0" smtClean="0"/>
              <a:t>Process</a:t>
            </a:r>
          </a:p>
          <a:p>
            <a:pPr algn="ctr"/>
            <a:endParaRPr lang="en-US" sz="1000" dirty="0" smtClean="0"/>
          </a:p>
          <a:p>
            <a:pPr algn="ctr"/>
            <a:r>
              <a:rPr lang="en-US" sz="3600" dirty="0" smtClean="0"/>
              <a:t>Computer-readable / </a:t>
            </a:r>
            <a:r>
              <a:rPr lang="en-US" sz="3600" dirty="0" err="1" smtClean="0"/>
              <a:t>digestable</a:t>
            </a:r>
            <a:endParaRPr lang="en-US"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564576"/>
            <a:ext cx="8229600" cy="2734294"/>
          </a:xfrm>
        </p:spPr>
        <p:txBody>
          <a:bodyPr/>
          <a:lstStyle/>
          <a:p>
            <a:endParaRPr lang="en-US" sz="2400" dirty="0"/>
          </a:p>
        </p:txBody>
      </p:sp>
      <p:sp>
        <p:nvSpPr>
          <p:cNvPr id="4" name="TextBox 3"/>
          <p:cNvSpPr txBox="1"/>
          <p:nvPr/>
        </p:nvSpPr>
        <p:spPr>
          <a:xfrm>
            <a:off x="1686296" y="4476997"/>
            <a:ext cx="5468292" cy="369332"/>
          </a:xfrm>
          <a:prstGeom prst="rect">
            <a:avLst/>
          </a:prstGeom>
          <a:noFill/>
        </p:spPr>
        <p:txBody>
          <a:bodyPr wrap="none" rtlCol="0">
            <a:spAutoFit/>
          </a:bodyPr>
          <a:lstStyle/>
          <a:p>
            <a:r>
              <a:rPr lang="en-US" dirty="0" smtClean="0"/>
              <a:t>More information: </a:t>
            </a:r>
            <a:r>
              <a:rPr lang="en-US" dirty="0" smtClean="0">
                <a:hlinkClick r:id="rId2"/>
              </a:rPr>
              <a:t>www.pdma.org</a:t>
            </a:r>
            <a:r>
              <a:rPr lang="en-US" dirty="0" smtClean="0"/>
              <a:t>, </a:t>
            </a:r>
            <a:r>
              <a:rPr lang="en-US" dirty="0" smtClean="0">
                <a:hlinkClick r:id="rId3"/>
              </a:rPr>
              <a:t>www.aipmm.org</a:t>
            </a:r>
            <a:r>
              <a:rPr lang="en-US" dirty="0" smtClean="0"/>
              <a:t> </a:t>
            </a:r>
            <a:endParaRPr lang="en-US" dirty="0"/>
          </a:p>
        </p:txBody>
      </p:sp>
      <p:sp>
        <p:nvSpPr>
          <p:cNvPr id="5" name="TextBox 4"/>
          <p:cNvSpPr txBox="1"/>
          <p:nvPr/>
        </p:nvSpPr>
        <p:spPr>
          <a:xfrm>
            <a:off x="3016333" y="4952010"/>
            <a:ext cx="3289683" cy="769441"/>
          </a:xfrm>
          <a:prstGeom prst="rect">
            <a:avLst/>
          </a:prstGeom>
          <a:noFill/>
        </p:spPr>
        <p:txBody>
          <a:bodyPr wrap="none" rtlCol="0">
            <a:spAutoFit/>
          </a:bodyPr>
          <a:lstStyle/>
          <a:p>
            <a:r>
              <a:rPr lang="en-US" sz="4400" b="1" dirty="0" smtClean="0"/>
              <a:t>Questions?</a:t>
            </a:r>
            <a:endParaRPr lang="en-US" sz="4400" b="1" dirty="0"/>
          </a:p>
        </p:txBody>
      </p:sp>
      <p:sp>
        <p:nvSpPr>
          <p:cNvPr id="6" name="TextBox 5"/>
          <p:cNvSpPr txBox="1"/>
          <p:nvPr/>
        </p:nvSpPr>
        <p:spPr>
          <a:xfrm>
            <a:off x="3180608" y="5733802"/>
            <a:ext cx="3034805" cy="369332"/>
          </a:xfrm>
          <a:prstGeom prst="rect">
            <a:avLst/>
          </a:prstGeom>
          <a:noFill/>
        </p:spPr>
        <p:txBody>
          <a:bodyPr wrap="none" rtlCol="0">
            <a:spAutoFit/>
          </a:bodyPr>
          <a:lstStyle/>
          <a:p>
            <a:r>
              <a:rPr lang="en-US" dirty="0" smtClean="0"/>
              <a:t>lynnevanarsdale@msn.com</a:t>
            </a:r>
            <a:endParaRPr lang="en-US" dirty="0"/>
          </a:p>
        </p:txBody>
      </p:sp>
    </p:spTree>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583887728DC8468474699A4B6745CC" ma:contentTypeVersion="0" ma:contentTypeDescription="Create a new document." ma:contentTypeScope="" ma:versionID="68304cc45aaab5f0a7064fef266aab99">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55BEE743-CF3F-4F62-8F36-37B28CC7CEA5}">
  <ds:schemaRefs>
    <ds:schemaRef ds:uri="http://schemas.microsoft.com/office/2006/documentManagement/types"/>
    <ds:schemaRef ds:uri="http://purl.org/dc/terms/"/>
    <ds:schemaRef ds:uri="http://purl.org/dc/elements/1.1/"/>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A55A992-D10A-478F-A9D6-C83ABAF16DB0}">
  <ds:schemaRefs>
    <ds:schemaRef ds:uri="http://schemas.microsoft.com/sharepoint/v3/contenttype/forms"/>
  </ds:schemaRefs>
</ds:datastoreItem>
</file>

<file path=customXml/itemProps3.xml><?xml version="1.0" encoding="utf-8"?>
<ds:datastoreItem xmlns:ds="http://schemas.openxmlformats.org/officeDocument/2006/customXml" ds:itemID="{FE7D5F1B-BAD7-4201-994E-C70CEBBEDB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8663</TotalTime>
  <Words>857</Words>
  <Application>Microsoft Office PowerPoint</Application>
  <PresentationFormat>On-screen Show (4:3)</PresentationFormat>
  <Paragraphs>120</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 Design</vt:lpstr>
      <vt:lpstr>Project Management for  Bioentrepreneurs</vt:lpstr>
      <vt:lpstr>Class Agenda</vt:lpstr>
      <vt:lpstr>Pro(du/je)ct Management</vt:lpstr>
      <vt:lpstr>What is Project Management</vt:lpstr>
      <vt:lpstr>PowerPoint Presentation</vt:lpstr>
      <vt:lpstr>Why Is Project Management Important to Bioentrepreneurs?</vt:lpstr>
      <vt:lpstr>The Project Charter Create a project charter for each project!!! </vt:lpstr>
      <vt:lpstr>Case #1: Risk</vt:lpstr>
      <vt:lpstr>Case #2: Stakeholders</vt:lpstr>
      <vt:lpstr>Project Management Best Practice – Waterfall</vt:lpstr>
      <vt:lpstr>Project Management - Agile</vt:lpstr>
      <vt:lpstr>Scope, dependencies, resources and schedules</vt:lpstr>
      <vt:lpstr>Scope, dependencies, resources and schedules</vt:lpstr>
      <vt:lpstr>Scope, dependencies, resources and schedules</vt:lpstr>
      <vt:lpstr>Scope, dependencies, resources and schedules</vt:lpstr>
      <vt:lpstr>Scope, dependencies, resources and schedules</vt:lpstr>
      <vt:lpstr>Most Important</vt:lpstr>
      <vt:lpstr>Summary</vt:lpstr>
    </vt:vector>
  </TitlesOfParts>
  <Company>Seagate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Materials</dc:title>
  <dc:creator>vanarsdl</dc:creator>
  <cp:lastModifiedBy>Lynne</cp:lastModifiedBy>
  <cp:revision>186</cp:revision>
  <dcterms:created xsi:type="dcterms:W3CDTF">2007-04-14T16:43:39Z</dcterms:created>
  <dcterms:modified xsi:type="dcterms:W3CDTF">2015-09-09T02:22:30Z</dcterms:modified>
</cp:coreProperties>
</file>