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82" r:id="rId5"/>
    <p:sldId id="292" r:id="rId6"/>
    <p:sldId id="294" r:id="rId7"/>
    <p:sldId id="283" r:id="rId8"/>
    <p:sldId id="280" r:id="rId9"/>
    <p:sldId id="281" r:id="rId10"/>
    <p:sldId id="258" r:id="rId11"/>
    <p:sldId id="284" r:id="rId12"/>
    <p:sldId id="288" r:id="rId13"/>
    <p:sldId id="295" r:id="rId14"/>
    <p:sldId id="291" r:id="rId15"/>
    <p:sldId id="285" r:id="rId16"/>
    <p:sldId id="290" r:id="rId17"/>
    <p:sldId id="293"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CC"/>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843" autoAdjust="0"/>
  </p:normalViewPr>
  <p:slideViewPr>
    <p:cSldViewPr snapToGrid="0">
      <p:cViewPr varScale="1">
        <p:scale>
          <a:sx n="80" d="100"/>
          <a:sy n="80" d="100"/>
        </p:scale>
        <p:origin x="-1764"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37511B-F31C-4B63-B684-AC1D9EA09614}" type="datetimeFigureOut">
              <a:rPr lang="en-US" smtClean="0"/>
              <a:pPr/>
              <a:t>9/8/2015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3B21BB-2784-46DE-AA95-F09ECB4B4FAB}" type="slidenum">
              <a:rPr lang="en-US" smtClean="0"/>
              <a:pPr/>
              <a:t>‹#›</a:t>
            </a:fld>
            <a:endParaRPr lang="en-US"/>
          </a:p>
        </p:txBody>
      </p:sp>
    </p:spTree>
    <p:extLst>
      <p:ext uri="{BB962C8B-B14F-4D97-AF65-F5344CB8AC3E}">
        <p14:creationId xmlns:p14="http://schemas.microsoft.com/office/powerpoint/2010/main" val="1059478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Prospector:</a:t>
            </a:r>
          </a:p>
          <a:p>
            <a:pPr>
              <a:buFontTx/>
              <a:buChar char="-"/>
            </a:pPr>
            <a:r>
              <a:rPr lang="en-US" dirty="0" smtClean="0"/>
              <a:t>Innovators</a:t>
            </a:r>
          </a:p>
          <a:p>
            <a:pPr>
              <a:buFontTx/>
              <a:buChar char="-"/>
            </a:pPr>
            <a:r>
              <a:rPr lang="en-US" dirty="0" smtClean="0"/>
              <a:t>First with new products even at short term loss</a:t>
            </a:r>
          </a:p>
          <a:p>
            <a:pPr>
              <a:buFontTx/>
              <a:buChar char="-"/>
            </a:pPr>
            <a:r>
              <a:rPr lang="en-US" dirty="0" smtClean="0"/>
              <a:t>First to adopt new technologies</a:t>
            </a:r>
          </a:p>
          <a:p>
            <a:pPr>
              <a:buFontTx/>
              <a:buChar char="-"/>
            </a:pPr>
            <a:r>
              <a:rPr lang="en-US" dirty="0" smtClean="0"/>
              <a:t>Respond</a:t>
            </a:r>
            <a:r>
              <a:rPr lang="en-US" baseline="0" dirty="0" smtClean="0"/>
              <a:t> rapidly to new opportunities</a:t>
            </a:r>
          </a:p>
          <a:p>
            <a:pPr>
              <a:buFontTx/>
              <a:buNone/>
            </a:pPr>
            <a:r>
              <a:rPr lang="en-US" baseline="0" dirty="0" smtClean="0"/>
              <a:t>Analyzers:</a:t>
            </a:r>
          </a:p>
          <a:p>
            <a:pPr>
              <a:buFontTx/>
              <a:buChar char="-"/>
            </a:pPr>
            <a:r>
              <a:rPr lang="en-US" baseline="0" dirty="0" smtClean="0"/>
              <a:t>Fast followers</a:t>
            </a:r>
          </a:p>
          <a:p>
            <a:pPr>
              <a:buFontTx/>
              <a:buChar char="-"/>
            </a:pPr>
            <a:r>
              <a:rPr lang="en-US" baseline="0" dirty="0" smtClean="0"/>
              <a:t>Bring superior or more cost effective products to market</a:t>
            </a:r>
          </a:p>
          <a:p>
            <a:pPr>
              <a:buFontTx/>
              <a:buChar char="-"/>
            </a:pPr>
            <a:r>
              <a:rPr lang="en-US" baseline="0" dirty="0" smtClean="0"/>
              <a:t>Monitor competitor entries</a:t>
            </a:r>
          </a:p>
          <a:p>
            <a:pPr>
              <a:buFontTx/>
              <a:buNone/>
            </a:pPr>
            <a:r>
              <a:rPr lang="en-US" baseline="0" dirty="0" smtClean="0"/>
              <a:t>Defender:</a:t>
            </a:r>
          </a:p>
          <a:p>
            <a:pPr>
              <a:buFontTx/>
              <a:buChar char="-"/>
            </a:pPr>
            <a:r>
              <a:rPr lang="en-US" baseline="0" dirty="0" smtClean="0"/>
              <a:t>Maintain a secure position in a stable market</a:t>
            </a:r>
          </a:p>
          <a:p>
            <a:pPr>
              <a:buFontTx/>
              <a:buChar char="-"/>
            </a:pPr>
            <a:r>
              <a:rPr lang="en-US" baseline="0" dirty="0" smtClean="0"/>
              <a:t>Protect position through higher quality, superior service or lower price</a:t>
            </a:r>
          </a:p>
          <a:p>
            <a:pPr>
              <a:buFontTx/>
              <a:buNone/>
            </a:pPr>
            <a:r>
              <a:rPr lang="en-US" baseline="0" dirty="0" smtClean="0"/>
              <a:t>Reactor:</a:t>
            </a:r>
          </a:p>
          <a:p>
            <a:pPr>
              <a:buFontTx/>
              <a:buChar char="-"/>
            </a:pPr>
            <a:r>
              <a:rPr lang="en-US" baseline="0" dirty="0" smtClean="0"/>
              <a:t>Respond only when forced by strong external or market pressures</a:t>
            </a:r>
          </a:p>
          <a:p>
            <a:pPr>
              <a:buFontTx/>
              <a:buChar char="-"/>
            </a:pPr>
            <a:r>
              <a:rPr lang="en-US" baseline="0" dirty="0" smtClean="0"/>
              <a:t>Not as aggressive in maintaining established products and markets as competition</a:t>
            </a:r>
            <a:endParaRPr lang="en-US" dirty="0"/>
          </a:p>
        </p:txBody>
      </p:sp>
      <p:sp>
        <p:nvSpPr>
          <p:cNvPr id="4" name="Slide Number Placeholder 3"/>
          <p:cNvSpPr>
            <a:spLocks noGrp="1"/>
          </p:cNvSpPr>
          <p:nvPr>
            <p:ph type="sldNum" sz="quarter" idx="10"/>
          </p:nvPr>
        </p:nvSpPr>
        <p:spPr/>
        <p:txBody>
          <a:bodyPr/>
          <a:lstStyle/>
          <a:p>
            <a:fld id="{373B21BB-2784-46DE-AA95-F09ECB4B4FAB}"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eaLnBrk="1" hangingPunct="1">
              <a:lnSpc>
                <a:spcPct val="80000"/>
              </a:lnSpc>
            </a:pPr>
            <a:r>
              <a:rPr lang="en-US" sz="1400" dirty="0" smtClean="0"/>
              <a:t>Concept Generation </a:t>
            </a:r>
            <a:r>
              <a:rPr lang="en-US" sz="1400" dirty="0" smtClean="0">
                <a:sym typeface="Wingdings" pitchFamily="2" charset="2"/>
              </a:rPr>
              <a:t> Concept Statement</a:t>
            </a:r>
            <a:endParaRPr lang="en-US" sz="1400" dirty="0" smtClean="0"/>
          </a:p>
          <a:p>
            <a:pPr lvl="1" eaLnBrk="1" hangingPunct="1">
              <a:lnSpc>
                <a:spcPct val="80000"/>
              </a:lnSpc>
            </a:pPr>
            <a:r>
              <a:rPr lang="en-US" sz="1200" dirty="0" smtClean="0"/>
              <a:t>Gathering the problems</a:t>
            </a:r>
          </a:p>
          <a:p>
            <a:pPr lvl="2" eaLnBrk="1" hangingPunct="1">
              <a:lnSpc>
                <a:spcPct val="80000"/>
              </a:lnSpc>
              <a:buClr>
                <a:srgbClr val="FF9900"/>
              </a:buClr>
              <a:buFont typeface="Arial" charset="0"/>
              <a:buChar char="☼"/>
            </a:pPr>
            <a:r>
              <a:rPr lang="en-US" sz="1000" dirty="0" smtClean="0">
                <a:solidFill>
                  <a:srgbClr val="FF9900"/>
                </a:solidFill>
              </a:rPr>
              <a:t>Marketing and sales data direct from customer/prospects</a:t>
            </a:r>
          </a:p>
          <a:p>
            <a:pPr lvl="2" eaLnBrk="1" hangingPunct="1">
              <a:lnSpc>
                <a:spcPct val="80000"/>
              </a:lnSpc>
            </a:pPr>
            <a:r>
              <a:rPr lang="en-US" sz="1000" dirty="0" smtClean="0"/>
              <a:t>Input from technology and other marketing staff</a:t>
            </a:r>
          </a:p>
          <a:p>
            <a:pPr lvl="1" eaLnBrk="1" hangingPunct="1">
              <a:lnSpc>
                <a:spcPct val="80000"/>
              </a:lnSpc>
            </a:pPr>
            <a:r>
              <a:rPr lang="en-US" sz="1200" dirty="0" smtClean="0"/>
              <a:t>Problem analysis or problem-based ideation</a:t>
            </a:r>
          </a:p>
          <a:p>
            <a:pPr lvl="2" eaLnBrk="1" hangingPunct="1">
              <a:lnSpc>
                <a:spcPct val="80000"/>
              </a:lnSpc>
            </a:pPr>
            <a:r>
              <a:rPr lang="en-US" sz="1000" dirty="0" smtClean="0"/>
              <a:t>Step 1: Determine the product or activity category </a:t>
            </a:r>
            <a:r>
              <a:rPr lang="en-US" sz="1000" dirty="0" smtClean="0">
                <a:sym typeface="Wingdings" pitchFamily="2" charset="2"/>
              </a:rPr>
              <a:t></a:t>
            </a:r>
            <a:r>
              <a:rPr lang="en-US" sz="1000" dirty="0" smtClean="0"/>
              <a:t>Product Innovation Charter.</a:t>
            </a:r>
          </a:p>
          <a:p>
            <a:pPr lvl="2" eaLnBrk="1" hangingPunct="1">
              <a:lnSpc>
                <a:spcPct val="80000"/>
              </a:lnSpc>
            </a:pPr>
            <a:r>
              <a:rPr lang="en-US" sz="1000" dirty="0" smtClean="0"/>
              <a:t>Step 2: Identify target market members</a:t>
            </a:r>
          </a:p>
          <a:p>
            <a:pPr lvl="2" eaLnBrk="1" hangingPunct="1">
              <a:lnSpc>
                <a:spcPct val="80000"/>
              </a:lnSpc>
            </a:pPr>
            <a:r>
              <a:rPr lang="en-US" sz="1000" dirty="0" smtClean="0"/>
              <a:t>Step 3: Gather the info from users on what they </a:t>
            </a:r>
            <a:r>
              <a:rPr lang="en-US" sz="1000" b="1" dirty="0" smtClean="0"/>
              <a:t>want</a:t>
            </a:r>
            <a:r>
              <a:rPr lang="en-US" sz="1000" dirty="0" smtClean="0"/>
              <a:t> &amp; are </a:t>
            </a:r>
            <a:r>
              <a:rPr lang="en-US" sz="1000" b="1" dirty="0" smtClean="0"/>
              <a:t>getting</a:t>
            </a:r>
          </a:p>
          <a:p>
            <a:pPr lvl="2" eaLnBrk="1" hangingPunct="1">
              <a:lnSpc>
                <a:spcPct val="80000"/>
              </a:lnSpc>
            </a:pPr>
            <a:r>
              <a:rPr lang="en-US" sz="1000" dirty="0" smtClean="0"/>
              <a:t>Step 4: Sort and rank the problems</a:t>
            </a:r>
          </a:p>
          <a:p>
            <a:pPr lvl="1" eaLnBrk="1" hangingPunct="1">
              <a:lnSpc>
                <a:spcPct val="80000"/>
              </a:lnSpc>
            </a:pPr>
            <a:r>
              <a:rPr lang="en-US" sz="1200" dirty="0" smtClean="0"/>
              <a:t>Methodologies to use</a:t>
            </a:r>
          </a:p>
          <a:p>
            <a:pPr lvl="2" eaLnBrk="1" hangingPunct="1">
              <a:lnSpc>
                <a:spcPct val="80000"/>
              </a:lnSpc>
            </a:pPr>
            <a:r>
              <a:rPr lang="en-US" sz="1000" dirty="0" smtClean="0"/>
              <a:t>Experts – as surrogates for end users</a:t>
            </a:r>
          </a:p>
          <a:p>
            <a:pPr lvl="2" eaLnBrk="1" hangingPunct="1">
              <a:lnSpc>
                <a:spcPct val="80000"/>
              </a:lnSpc>
            </a:pPr>
            <a:r>
              <a:rPr lang="en-US" sz="1000" dirty="0" smtClean="0"/>
              <a:t>Published Sources – industry studies, </a:t>
            </a:r>
            <a:r>
              <a:rPr lang="en-US" sz="1000" dirty="0" err="1" smtClean="0"/>
              <a:t>gov’t</a:t>
            </a:r>
            <a:r>
              <a:rPr lang="en-US" sz="1000" dirty="0" smtClean="0"/>
              <a:t> reports, university research</a:t>
            </a:r>
          </a:p>
          <a:p>
            <a:pPr lvl="2" eaLnBrk="1" hangingPunct="1">
              <a:lnSpc>
                <a:spcPct val="80000"/>
              </a:lnSpc>
            </a:pPr>
            <a:r>
              <a:rPr lang="en-US" sz="1000" dirty="0" smtClean="0"/>
              <a:t>Stakeholder Contacts – ask them directly</a:t>
            </a:r>
          </a:p>
          <a:p>
            <a:pPr lvl="2" eaLnBrk="1" hangingPunct="1">
              <a:lnSpc>
                <a:spcPct val="80000"/>
              </a:lnSpc>
            </a:pPr>
            <a:r>
              <a:rPr lang="en-US" sz="1000" dirty="0" smtClean="0"/>
              <a:t>Interviewing – one-on-one is most common</a:t>
            </a:r>
          </a:p>
          <a:p>
            <a:pPr lvl="2" eaLnBrk="1" hangingPunct="1">
              <a:lnSpc>
                <a:spcPct val="80000"/>
              </a:lnSpc>
            </a:pPr>
            <a:r>
              <a:rPr lang="en-US" sz="1000" dirty="0" smtClean="0"/>
              <a:t>Focus Groups – yield exploratory discussion to uncover genuine problems</a:t>
            </a:r>
          </a:p>
          <a:p>
            <a:pPr lvl="2" eaLnBrk="1" hangingPunct="1">
              <a:lnSpc>
                <a:spcPct val="80000"/>
              </a:lnSpc>
            </a:pPr>
            <a:r>
              <a:rPr lang="en-US" sz="1000" dirty="0" smtClean="0"/>
              <a:t>Observation – watching customers (or noncustomers) in their own environment</a:t>
            </a:r>
          </a:p>
          <a:p>
            <a:pPr lvl="2" eaLnBrk="1" hangingPunct="1">
              <a:lnSpc>
                <a:spcPct val="80000"/>
              </a:lnSpc>
            </a:pPr>
            <a:r>
              <a:rPr lang="en-US" sz="1000" dirty="0" smtClean="0"/>
              <a:t>Role playing – when users are unable to visualize or verbalize their actions</a:t>
            </a:r>
          </a:p>
          <a:p>
            <a:pPr lvl="2" eaLnBrk="1" hangingPunct="1">
              <a:lnSpc>
                <a:spcPct val="80000"/>
              </a:lnSpc>
            </a:pPr>
            <a:r>
              <a:rPr lang="en-US" sz="1000" dirty="0" smtClean="0"/>
              <a:t>Product function analysis – verb + noun </a:t>
            </a:r>
            <a:r>
              <a:rPr lang="en-US" sz="1000" dirty="0" smtClean="0">
                <a:sym typeface="Wingdings" pitchFamily="2" charset="2"/>
              </a:rPr>
              <a:t> “mini-concepts”</a:t>
            </a:r>
            <a:endParaRPr lang="en-US" sz="1000" dirty="0" smtClean="0"/>
          </a:p>
          <a:p>
            <a:pPr lvl="1" eaLnBrk="1" hangingPunct="1">
              <a:lnSpc>
                <a:spcPct val="80000"/>
              </a:lnSpc>
            </a:pPr>
            <a:r>
              <a:rPr lang="en-US" sz="1200" dirty="0" smtClean="0"/>
              <a:t>Scenario analysis</a:t>
            </a:r>
          </a:p>
          <a:p>
            <a:pPr lvl="2" eaLnBrk="1" hangingPunct="1">
              <a:lnSpc>
                <a:spcPct val="80000"/>
              </a:lnSpc>
            </a:pPr>
            <a:r>
              <a:rPr lang="en-US" sz="1000" dirty="0" smtClean="0"/>
              <a:t>Predicting the future </a:t>
            </a:r>
          </a:p>
          <a:p>
            <a:pPr lvl="3" eaLnBrk="1" hangingPunct="1">
              <a:lnSpc>
                <a:spcPct val="80000"/>
              </a:lnSpc>
            </a:pPr>
            <a:r>
              <a:rPr lang="en-US" sz="900" dirty="0" smtClean="0"/>
              <a:t>Paint the scenario </a:t>
            </a:r>
          </a:p>
          <a:p>
            <a:pPr lvl="3" eaLnBrk="1" hangingPunct="1">
              <a:lnSpc>
                <a:spcPct val="80000"/>
              </a:lnSpc>
            </a:pPr>
            <a:r>
              <a:rPr lang="en-US" sz="900" dirty="0" smtClean="0"/>
              <a:t>Study for problems and needs</a:t>
            </a:r>
          </a:p>
          <a:p>
            <a:pPr lvl="3" eaLnBrk="1" hangingPunct="1">
              <a:lnSpc>
                <a:spcPct val="80000"/>
              </a:lnSpc>
            </a:pPr>
            <a:r>
              <a:rPr lang="en-US" sz="900" dirty="0" smtClean="0"/>
              <a:t>Evaluate and solve</a:t>
            </a:r>
          </a:p>
          <a:p>
            <a:pPr lvl="1" eaLnBrk="1" hangingPunct="1">
              <a:lnSpc>
                <a:spcPct val="80000"/>
              </a:lnSpc>
            </a:pPr>
            <a:r>
              <a:rPr lang="en-US" sz="1200" dirty="0" smtClean="0"/>
              <a:t>Solving the problems</a:t>
            </a:r>
          </a:p>
          <a:p>
            <a:pPr lvl="2" eaLnBrk="1" hangingPunct="1">
              <a:lnSpc>
                <a:spcPct val="80000"/>
              </a:lnSpc>
            </a:pPr>
            <a:r>
              <a:rPr lang="en-US" sz="1000" dirty="0" smtClean="0">
                <a:solidFill>
                  <a:srgbClr val="FF9900"/>
                </a:solidFill>
              </a:rPr>
              <a:t>Group Creativity</a:t>
            </a:r>
            <a:r>
              <a:rPr lang="en-US" sz="1000" dirty="0" smtClean="0"/>
              <a:t> – two heads are better than one</a:t>
            </a:r>
          </a:p>
          <a:p>
            <a:pPr lvl="3" eaLnBrk="1" hangingPunct="1">
              <a:lnSpc>
                <a:spcPct val="80000"/>
              </a:lnSpc>
            </a:pPr>
            <a:r>
              <a:rPr lang="en-US" sz="900" dirty="0" smtClean="0">
                <a:solidFill>
                  <a:srgbClr val="FF9900"/>
                </a:solidFill>
              </a:rPr>
              <a:t>Brainstorming</a:t>
            </a:r>
          </a:p>
          <a:p>
            <a:pPr lvl="4" eaLnBrk="1" hangingPunct="1">
              <a:lnSpc>
                <a:spcPct val="80000"/>
              </a:lnSpc>
            </a:pPr>
            <a:r>
              <a:rPr lang="en-US" sz="900" dirty="0" smtClean="0">
                <a:solidFill>
                  <a:srgbClr val="FF9900"/>
                </a:solidFill>
              </a:rPr>
              <a:t>Deferral of </a:t>
            </a:r>
            <a:r>
              <a:rPr lang="en-US" sz="900" dirty="0" err="1" smtClean="0">
                <a:solidFill>
                  <a:srgbClr val="FF9900"/>
                </a:solidFill>
              </a:rPr>
              <a:t>judgement</a:t>
            </a:r>
            <a:endParaRPr lang="en-US" sz="900" dirty="0" smtClean="0">
              <a:solidFill>
                <a:srgbClr val="FF9900"/>
              </a:solidFill>
            </a:endParaRPr>
          </a:p>
          <a:p>
            <a:pPr lvl="4" eaLnBrk="1" hangingPunct="1">
              <a:lnSpc>
                <a:spcPct val="80000"/>
              </a:lnSpc>
            </a:pPr>
            <a:r>
              <a:rPr lang="en-US" sz="900" dirty="0" smtClean="0">
                <a:solidFill>
                  <a:srgbClr val="FF9900"/>
                </a:solidFill>
              </a:rPr>
              <a:t>Quantity breeds quality</a:t>
            </a:r>
          </a:p>
          <a:p>
            <a:pPr lvl="2" eaLnBrk="1" hangingPunct="1">
              <a:lnSpc>
                <a:spcPct val="80000"/>
              </a:lnSpc>
            </a:pPr>
            <a:r>
              <a:rPr lang="en-US" sz="1000" dirty="0" smtClean="0">
                <a:solidFill>
                  <a:srgbClr val="FF9900"/>
                </a:solidFill>
              </a:rPr>
              <a:t>Electronic brainstorming</a:t>
            </a:r>
            <a:r>
              <a:rPr lang="en-US" sz="1000" dirty="0" smtClean="0"/>
              <a:t> or Computer-Assisted Creativity Techniques to log ideas anonymously</a:t>
            </a:r>
          </a:p>
          <a:p>
            <a:pPr lvl="2" eaLnBrk="1" hangingPunct="1">
              <a:lnSpc>
                <a:spcPct val="80000"/>
              </a:lnSpc>
            </a:pPr>
            <a:r>
              <a:rPr lang="en-US" sz="1000" dirty="0" smtClean="0">
                <a:solidFill>
                  <a:srgbClr val="FF9900"/>
                </a:solidFill>
              </a:rPr>
              <a:t>Disciplines Panel</a:t>
            </a:r>
            <a:r>
              <a:rPr lang="en-US" sz="1000" dirty="0" smtClean="0"/>
              <a:t> – assembly of cross-functional experts to discuss the problem</a:t>
            </a:r>
          </a:p>
          <a:p>
            <a:pPr eaLnBrk="1" hangingPunct="1">
              <a:lnSpc>
                <a:spcPct val="80000"/>
              </a:lnSpc>
            </a:pPr>
            <a:r>
              <a:rPr lang="en-US" sz="1400" b="1" dirty="0" smtClean="0"/>
              <a:t>Metric: Utility = how much a feature contributes to buyer interest/preference</a:t>
            </a:r>
          </a:p>
          <a:p>
            <a:endParaRPr lang="en-US" dirty="0"/>
          </a:p>
        </p:txBody>
      </p:sp>
      <p:sp>
        <p:nvSpPr>
          <p:cNvPr id="4" name="Slide Number Placeholder 3"/>
          <p:cNvSpPr>
            <a:spLocks noGrp="1"/>
          </p:cNvSpPr>
          <p:nvPr>
            <p:ph type="sldNum" sz="quarter" idx="10"/>
          </p:nvPr>
        </p:nvSpPr>
        <p:spPr/>
        <p:txBody>
          <a:bodyPr/>
          <a:lstStyle/>
          <a:p>
            <a:fld id="{373B21BB-2784-46DE-AA95-F09ECB4B4FAB}" type="slidenum">
              <a:rPr lang="en-US" smtClean="0"/>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73B21BB-2784-46DE-AA95-F09ECB4B4FAB}"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F5C7CA-8806-4922-8983-366B9399C27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7E6465-87DB-4A50-93DE-8C0F6CC4A2A8}" type="slidenum">
              <a:rPr lang="en-US"/>
              <a:pPr>
                <a:defRPr/>
              </a:pPr>
              <a:t>‹#›</a:t>
            </a:fld>
            <a:endParaRPr lang="en-US"/>
          </a:p>
        </p:txBody>
      </p:sp>
      <p:pic>
        <p:nvPicPr>
          <p:cNvPr id="7" name="Picture 6" descr="pmi_logo.jpg"/>
          <p:cNvPicPr>
            <a:picLocks noChangeAspect="1"/>
          </p:cNvPicPr>
          <p:nvPr userDrawn="1"/>
        </p:nvPicPr>
        <p:blipFill>
          <a:blip r:embed="rId2" cstate="print"/>
          <a:stretch>
            <a:fillRect/>
          </a:stretch>
        </p:blipFill>
        <p:spPr>
          <a:xfrm>
            <a:off x="4015819" y="6305988"/>
            <a:ext cx="1032023" cy="331267"/>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77BC06E-AD24-4AA6-9DBD-CFBA18332E1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DAB92AF-F41B-4E92-B187-583671B62D00}" type="slidenum">
              <a:rPr lang="en-US"/>
              <a:pPr>
                <a:defRPr/>
              </a:pPr>
              <a:t>‹#›</a:t>
            </a:fld>
            <a:endParaRPr lang="en-US"/>
          </a:p>
        </p:txBody>
      </p:sp>
      <p:pic>
        <p:nvPicPr>
          <p:cNvPr id="8" name="Picture 7" descr="pmi_logo.jpg"/>
          <p:cNvPicPr>
            <a:picLocks noChangeAspect="1"/>
          </p:cNvPicPr>
          <p:nvPr userDrawn="1"/>
        </p:nvPicPr>
        <p:blipFill>
          <a:blip r:embed="rId2" cstate="print"/>
          <a:stretch>
            <a:fillRect/>
          </a:stretch>
        </p:blipFill>
        <p:spPr>
          <a:xfrm>
            <a:off x="4015819" y="6305988"/>
            <a:ext cx="1032023" cy="33126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b="1"/>
            </a:lvl1pPr>
          </a:lstStyle>
          <a:p>
            <a:pPr>
              <a:defRPr/>
            </a:pPr>
            <a:r>
              <a:rPr lang="en-US" smtClean="0"/>
              <a:t>29-Jan-12</a:t>
            </a: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b="1"/>
            </a:lvl1pPr>
          </a:lstStyle>
          <a:p>
            <a:pPr>
              <a:defRPr/>
            </a:pPr>
            <a:fld id="{9C05891B-D6F3-4C16-825C-BB175F4E0DDD}" type="slidenum">
              <a:rPr lang="en-US" smtClean="0"/>
              <a:pPr>
                <a:defRPr/>
              </a:pPr>
              <a:t>‹#›</a:t>
            </a:fld>
            <a:endParaRPr lang="en-US" dirty="0"/>
          </a:p>
        </p:txBody>
      </p:sp>
      <p:pic>
        <p:nvPicPr>
          <p:cNvPr id="11" name="Picture 10" descr="CUlogoWhite.bmp"/>
          <p:cNvPicPr>
            <a:picLocks noChangeAspect="1"/>
          </p:cNvPicPr>
          <p:nvPr userDrawn="1"/>
        </p:nvPicPr>
        <p:blipFill>
          <a:blip r:embed="rId2" cstate="print"/>
          <a:stretch>
            <a:fillRect/>
          </a:stretch>
        </p:blipFill>
        <p:spPr>
          <a:xfrm>
            <a:off x="4364610" y="6258844"/>
            <a:ext cx="443993" cy="451714"/>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C66C09E-D61D-4752-9844-6CF32876906C}" type="slidenum">
              <a:rPr lang="en-US"/>
              <a:pPr>
                <a:defRPr/>
              </a:pPr>
              <a:t>‹#›</a:t>
            </a:fld>
            <a:endParaRPr lang="en-US"/>
          </a:p>
        </p:txBody>
      </p:sp>
      <p:pic>
        <p:nvPicPr>
          <p:cNvPr id="6" name="Picture 5" descr="pmi_logo.jpg"/>
          <p:cNvPicPr>
            <a:picLocks noChangeAspect="1"/>
          </p:cNvPicPr>
          <p:nvPr userDrawn="1"/>
        </p:nvPicPr>
        <p:blipFill>
          <a:blip r:embed="rId2" cstate="print"/>
          <a:stretch>
            <a:fillRect/>
          </a:stretch>
        </p:blipFill>
        <p:spPr>
          <a:xfrm>
            <a:off x="4015819" y="6305988"/>
            <a:ext cx="1032023" cy="33126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1058A1B-56D1-4ABF-81F2-D8705C226E19}" type="slidenum">
              <a:rPr lang="en-US"/>
              <a:pPr>
                <a:defRPr/>
              </a:pPr>
              <a:t>‹#›</a:t>
            </a:fld>
            <a:endParaRPr lang="en-US"/>
          </a:p>
        </p:txBody>
      </p:sp>
      <p:pic>
        <p:nvPicPr>
          <p:cNvPr id="5" name="Picture 4" descr="pmi_logo.jpg"/>
          <p:cNvPicPr>
            <a:picLocks noChangeAspect="1"/>
          </p:cNvPicPr>
          <p:nvPr userDrawn="1"/>
        </p:nvPicPr>
        <p:blipFill>
          <a:blip r:embed="rId2" cstate="print"/>
          <a:stretch>
            <a:fillRect/>
          </a:stretch>
        </p:blipFill>
        <p:spPr>
          <a:xfrm>
            <a:off x="4015819" y="6305988"/>
            <a:ext cx="1032023" cy="33126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5D5272D-A1E7-4C56-BB4E-41C5BD3EA778}" type="slidenum">
              <a:rPr lang="en-US"/>
              <a:pPr>
                <a:defRPr/>
              </a:pPr>
              <a:t>‹#›</a:t>
            </a:fld>
            <a:endParaRPr lang="en-US"/>
          </a:p>
        </p:txBody>
      </p:sp>
      <p:pic>
        <p:nvPicPr>
          <p:cNvPr id="8" name="Picture 7" descr="pmi_logo.jpg"/>
          <p:cNvPicPr>
            <a:picLocks noChangeAspect="1"/>
          </p:cNvPicPr>
          <p:nvPr userDrawn="1"/>
        </p:nvPicPr>
        <p:blipFill>
          <a:blip r:embed="rId2" cstate="print"/>
          <a:stretch>
            <a:fillRect/>
          </a:stretch>
        </p:blipFill>
        <p:spPr>
          <a:xfrm>
            <a:off x="4015819" y="6305988"/>
            <a:ext cx="1032023" cy="331267"/>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F806FE3-A029-43E8-B1F0-C94C4887F5CF}" type="slidenum">
              <a:rPr lang="en-US"/>
              <a:pPr>
                <a:defRPr/>
              </a:pPr>
              <a:t>‹#›</a:t>
            </a:fld>
            <a:endParaRPr lang="en-US"/>
          </a:p>
        </p:txBody>
      </p:sp>
      <p:pic>
        <p:nvPicPr>
          <p:cNvPr id="8" name="Picture 7" descr="pmi_logo.jpg"/>
          <p:cNvPicPr>
            <a:picLocks noChangeAspect="1"/>
          </p:cNvPicPr>
          <p:nvPr userDrawn="1"/>
        </p:nvPicPr>
        <p:blipFill>
          <a:blip r:embed="rId2" cstate="print"/>
          <a:stretch>
            <a:fillRect/>
          </a:stretch>
        </p:blipFill>
        <p:spPr>
          <a:xfrm>
            <a:off x="4015819" y="6305988"/>
            <a:ext cx="1032023" cy="331267"/>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EC64DB9-813E-4ED0-8B1B-5B235DE1846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9965B39-18BD-421E-AB43-5EA58203786F}"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B5EA7D9-FFBC-40BD-9BEF-A08A13E5A0A9}" type="slidenum">
              <a:rPr lang="en-US"/>
              <a:pPr>
                <a:defRPr/>
              </a:pPr>
              <a:t>‹#›</a:t>
            </a:fld>
            <a:endParaRPr lang="en-US"/>
          </a:p>
        </p:txBody>
      </p:sp>
      <p:pic>
        <p:nvPicPr>
          <p:cNvPr id="8" name="Picture 7" descr="pmi_logo.jpg"/>
          <p:cNvPicPr>
            <a:picLocks noChangeAspect="1"/>
          </p:cNvPicPr>
          <p:nvPr userDrawn="1"/>
        </p:nvPicPr>
        <p:blipFill>
          <a:blip r:embed="rId2" cstate="print"/>
          <a:stretch>
            <a:fillRect/>
          </a:stretch>
        </p:blipFill>
        <p:spPr>
          <a:xfrm>
            <a:off x="4015819" y="6305988"/>
            <a:ext cx="1032023" cy="33126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1" smtClean="0"/>
            </a:lvl1pPr>
          </a:lstStyle>
          <a:p>
            <a:pPr>
              <a:defRPr/>
            </a:pPr>
            <a:r>
              <a:rPr lang="en-US" smtClean="0"/>
              <a:t>29-Jan-12</a:t>
            </a: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1" smtClean="0"/>
            </a:lvl1pPr>
          </a:lstStyle>
          <a:p>
            <a:pPr>
              <a:defRPr/>
            </a:pPr>
            <a:fld id="{8130920D-8117-4FB8-9A29-418E430D93F5}" type="slidenum">
              <a:rPr lang="en-US" smtClean="0"/>
              <a:pPr>
                <a:defRPr/>
              </a:pPr>
              <a:t>‹#›</a:t>
            </a:fld>
            <a:endParaRPr lang="en-US" dirty="0"/>
          </a:p>
        </p:txBody>
      </p:sp>
      <p:pic>
        <p:nvPicPr>
          <p:cNvPr id="7" name="Picture 6" descr="CUlogoWhite.bmp"/>
          <p:cNvPicPr>
            <a:picLocks noChangeAspect="1"/>
          </p:cNvPicPr>
          <p:nvPr userDrawn="1"/>
        </p:nvPicPr>
        <p:blipFill>
          <a:blip r:embed="rId14" cstate="print"/>
          <a:stretch>
            <a:fillRect/>
          </a:stretch>
        </p:blipFill>
        <p:spPr>
          <a:xfrm>
            <a:off x="4383464" y="6268435"/>
            <a:ext cx="434565" cy="44212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lynne.vanarsdale@ucdenver.ed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5.emf"/><Relationship Id="rId5" Type="http://schemas.openxmlformats.org/officeDocument/2006/relationships/oleObject" Target="../embeddings/Microsoft_Excel_97-2003_Worksheet1.xls"/><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www.aipmm.org/" TargetMode="External"/><Relationship Id="rId2" Type="http://schemas.openxmlformats.org/officeDocument/2006/relationships/hyperlink" Target="http://www.pdma.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685800" y="2514600"/>
            <a:ext cx="7772400" cy="1470025"/>
          </a:xfrm>
        </p:spPr>
        <p:txBody>
          <a:bodyPr/>
          <a:lstStyle/>
          <a:p>
            <a:pPr eaLnBrk="1" hangingPunct="1"/>
            <a:r>
              <a:rPr lang="en-US" dirty="0" smtClean="0"/>
              <a:t>Product Management for </a:t>
            </a:r>
            <a:br>
              <a:rPr lang="en-US" dirty="0" smtClean="0"/>
            </a:br>
            <a:r>
              <a:rPr lang="en-US" dirty="0" err="1" smtClean="0"/>
              <a:t>Bioentrepreneurs</a:t>
            </a:r>
            <a:r>
              <a:rPr lang="en-US" dirty="0" smtClean="0"/>
              <a:t> </a:t>
            </a:r>
          </a:p>
        </p:txBody>
      </p:sp>
      <p:sp>
        <p:nvSpPr>
          <p:cNvPr id="3075" name="Rectangle 5"/>
          <p:cNvSpPr>
            <a:spLocks noGrp="1" noChangeArrowheads="1"/>
          </p:cNvSpPr>
          <p:nvPr>
            <p:ph type="subTitle" idx="1"/>
          </p:nvPr>
        </p:nvSpPr>
        <p:spPr>
          <a:xfrm>
            <a:off x="1371600" y="4572000"/>
            <a:ext cx="6400800" cy="1752600"/>
          </a:xfrm>
        </p:spPr>
        <p:txBody>
          <a:bodyPr/>
          <a:lstStyle/>
          <a:p>
            <a:pPr eaLnBrk="1" hangingPunct="1"/>
            <a:r>
              <a:rPr lang="en-US" dirty="0" smtClean="0"/>
              <a:t>April 25, 2012</a:t>
            </a:r>
          </a:p>
          <a:p>
            <a:pPr eaLnBrk="1" hangingPunct="1"/>
            <a:r>
              <a:rPr lang="en-US" sz="1600" dirty="0" smtClean="0"/>
              <a:t>Lynne VanArsdale, </a:t>
            </a:r>
            <a:r>
              <a:rPr lang="en-US" sz="1600" dirty="0" smtClean="0">
                <a:hlinkClick r:id="rId2"/>
              </a:rPr>
              <a:t>lynne.vanarsdale@ucdenver.edu</a:t>
            </a:r>
            <a:r>
              <a:rPr lang="en-US" sz="1600" dirty="0" smtClean="0"/>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Agenda</a:t>
            </a:r>
            <a:endParaRPr lang="en-US" dirty="0"/>
          </a:p>
        </p:txBody>
      </p:sp>
      <p:sp>
        <p:nvSpPr>
          <p:cNvPr id="4" name="Text Placeholder 3"/>
          <p:cNvSpPr>
            <a:spLocks noGrp="1"/>
          </p:cNvSpPr>
          <p:nvPr>
            <p:ph type="body" idx="1"/>
          </p:nvPr>
        </p:nvSpPr>
        <p:spPr/>
        <p:txBody>
          <a:bodyPr/>
          <a:lstStyle/>
          <a:p>
            <a:r>
              <a:rPr lang="en-US" dirty="0" smtClean="0"/>
              <a:t>Activities</a:t>
            </a:r>
            <a:endParaRPr lang="en-US" dirty="0"/>
          </a:p>
        </p:txBody>
      </p:sp>
      <p:sp>
        <p:nvSpPr>
          <p:cNvPr id="5" name="Content Placeholder 4"/>
          <p:cNvSpPr>
            <a:spLocks noGrp="1"/>
          </p:cNvSpPr>
          <p:nvPr>
            <p:ph sz="half" idx="2"/>
          </p:nvPr>
        </p:nvSpPr>
        <p:spPr>
          <a:xfrm>
            <a:off x="356260" y="2174875"/>
            <a:ext cx="4215740" cy="3951288"/>
          </a:xfrm>
        </p:spPr>
        <p:txBody>
          <a:bodyPr/>
          <a:lstStyle/>
          <a:p>
            <a:r>
              <a:rPr lang="en-US" sz="2000" dirty="0" smtClean="0"/>
              <a:t>What is product management? (5 min)</a:t>
            </a:r>
          </a:p>
          <a:p>
            <a:r>
              <a:rPr lang="en-US" sz="2000" dirty="0" smtClean="0"/>
              <a:t>Why care about it? (10 min)</a:t>
            </a:r>
          </a:p>
          <a:p>
            <a:r>
              <a:rPr lang="en-US" sz="2000" dirty="0" smtClean="0"/>
              <a:t>Product management best practice (30 min)</a:t>
            </a:r>
          </a:p>
          <a:p>
            <a:r>
              <a:rPr lang="en-US" sz="2000" dirty="0" smtClean="0"/>
              <a:t>Product management risks, pitfalls and opportunities for entrepreneurs (30 min)</a:t>
            </a:r>
          </a:p>
          <a:p>
            <a:r>
              <a:rPr lang="en-US" sz="2000" dirty="0" smtClean="0"/>
              <a:t>Break (15 min)</a:t>
            </a:r>
          </a:p>
          <a:p>
            <a:r>
              <a:rPr lang="en-US" sz="2000" dirty="0" smtClean="0"/>
              <a:t>Three cases (25 min. each)</a:t>
            </a:r>
          </a:p>
          <a:p>
            <a:r>
              <a:rPr lang="en-US" sz="2000" dirty="0" smtClean="0"/>
              <a:t>Summary, review, questions (15 min)</a:t>
            </a:r>
          </a:p>
        </p:txBody>
      </p:sp>
      <p:sp>
        <p:nvSpPr>
          <p:cNvPr id="6" name="Text Placeholder 5"/>
          <p:cNvSpPr>
            <a:spLocks noGrp="1"/>
          </p:cNvSpPr>
          <p:nvPr>
            <p:ph type="body" sz="quarter" idx="3"/>
          </p:nvPr>
        </p:nvSpPr>
        <p:spPr/>
        <p:txBody>
          <a:bodyPr/>
          <a:lstStyle/>
          <a:p>
            <a:r>
              <a:rPr lang="en-US" dirty="0" smtClean="0"/>
              <a:t>Objectives</a:t>
            </a:r>
            <a:endParaRPr lang="en-US" dirty="0"/>
          </a:p>
        </p:txBody>
      </p:sp>
      <p:sp>
        <p:nvSpPr>
          <p:cNvPr id="7" name="Content Placeholder 6"/>
          <p:cNvSpPr>
            <a:spLocks noGrp="1"/>
          </p:cNvSpPr>
          <p:nvPr>
            <p:ph sz="quarter" idx="4"/>
          </p:nvPr>
        </p:nvSpPr>
        <p:spPr/>
        <p:txBody>
          <a:bodyPr/>
          <a:lstStyle/>
          <a:p>
            <a:r>
              <a:rPr lang="en-US" sz="2000" dirty="0" smtClean="0"/>
              <a:t>Understand how product management can improve business outcomes and resilience </a:t>
            </a:r>
          </a:p>
          <a:p>
            <a:r>
              <a:rPr lang="en-US" sz="2000" dirty="0" smtClean="0"/>
              <a:t>Understand the basics of how to manage products and product portfolios</a:t>
            </a:r>
          </a:p>
          <a:p>
            <a:r>
              <a:rPr lang="en-US" sz="2000" dirty="0" smtClean="0"/>
              <a:t>Discover risk management approaches for innovation projects through effective product management</a:t>
            </a:r>
          </a:p>
          <a:p>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Product Management</a:t>
            </a:r>
            <a:endParaRPr lang="en-US" dirty="0"/>
          </a:p>
        </p:txBody>
      </p:sp>
      <p:sp>
        <p:nvSpPr>
          <p:cNvPr id="3" name="Content Placeholder 2"/>
          <p:cNvSpPr>
            <a:spLocks noGrp="1"/>
          </p:cNvSpPr>
          <p:nvPr>
            <p:ph idx="1"/>
          </p:nvPr>
        </p:nvSpPr>
        <p:spPr/>
        <p:txBody>
          <a:bodyPr/>
          <a:lstStyle/>
          <a:p>
            <a:r>
              <a:rPr lang="en-US" dirty="0" smtClean="0"/>
              <a:t>Definition – art + science and the importance of intuition</a:t>
            </a:r>
          </a:p>
          <a:p>
            <a:r>
              <a:rPr lang="en-US" dirty="0" smtClean="0"/>
              <a:t>Product Management and Marketing</a:t>
            </a:r>
          </a:p>
          <a:p>
            <a:r>
              <a:rPr lang="en-US" dirty="0" smtClean="0"/>
              <a:t>Other related disciplines</a:t>
            </a:r>
          </a:p>
          <a:p>
            <a:r>
              <a:rPr lang="en-US" dirty="0" smtClean="0"/>
              <a:t>What to expect from product management</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Management Lifecycle</a:t>
            </a:r>
            <a:endParaRPr lang="en-US" dirty="0"/>
          </a:p>
        </p:txBody>
      </p:sp>
      <p:pic>
        <p:nvPicPr>
          <p:cNvPr id="24578" name="Picture 2"/>
          <p:cNvPicPr>
            <a:picLocks noChangeAspect="1" noChangeArrowheads="1"/>
          </p:cNvPicPr>
          <p:nvPr/>
        </p:nvPicPr>
        <p:blipFill>
          <a:blip r:embed="rId2" cstate="print"/>
          <a:srcRect/>
          <a:stretch>
            <a:fillRect/>
          </a:stretch>
        </p:blipFill>
        <p:spPr bwMode="auto">
          <a:xfrm>
            <a:off x="268082" y="1534274"/>
            <a:ext cx="8443343" cy="4082761"/>
          </a:xfrm>
          <a:prstGeom prst="rect">
            <a:avLst/>
          </a:prstGeom>
          <a:noFill/>
          <a:ln w="9525">
            <a:noFill/>
            <a:miter lim="800000"/>
            <a:headEnd/>
            <a:tailEnd/>
          </a:ln>
        </p:spPr>
      </p:pic>
      <p:sp>
        <p:nvSpPr>
          <p:cNvPr id="4" name="TextBox 3"/>
          <p:cNvSpPr txBox="1"/>
          <p:nvPr/>
        </p:nvSpPr>
        <p:spPr>
          <a:xfrm>
            <a:off x="153269" y="5640779"/>
            <a:ext cx="8990731" cy="369332"/>
          </a:xfrm>
          <a:prstGeom prst="rect">
            <a:avLst/>
          </a:prstGeom>
          <a:noFill/>
        </p:spPr>
        <p:txBody>
          <a:bodyPr wrap="none" rtlCol="0">
            <a:spAutoFit/>
          </a:bodyPr>
          <a:lstStyle/>
          <a:p>
            <a:r>
              <a:rPr lang="en-US" dirty="0" smtClean="0"/>
              <a:t>Source: Kahn, Kenneth B., Editor, The </a:t>
            </a:r>
            <a:r>
              <a:rPr lang="en-US" dirty="0" err="1" smtClean="0"/>
              <a:t>PDMA</a:t>
            </a:r>
            <a:r>
              <a:rPr lang="en-US" dirty="0" smtClean="0"/>
              <a:t> Handbook of New Product Development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noChangeArrowheads="1"/>
          </p:cNvSpPr>
          <p:nvPr>
            <p:ph type="title"/>
          </p:nvPr>
        </p:nvSpPr>
        <p:spPr>
          <a:xfrm>
            <a:off x="201881" y="108388"/>
            <a:ext cx="8645236" cy="1143000"/>
          </a:xfrm>
        </p:spPr>
        <p:txBody>
          <a:bodyPr/>
          <a:lstStyle/>
          <a:p>
            <a:pPr eaLnBrk="1" hangingPunct="1"/>
            <a:r>
              <a:rPr lang="en-US" sz="3600" b="1" dirty="0" smtClean="0"/>
              <a:t>Business Strategies and Project Types</a:t>
            </a:r>
          </a:p>
        </p:txBody>
      </p:sp>
      <p:grpSp>
        <p:nvGrpSpPr>
          <p:cNvPr id="5123" name="Group 42"/>
          <p:cNvGrpSpPr>
            <a:grpSpLocks noRot="1"/>
          </p:cNvGrpSpPr>
          <p:nvPr/>
        </p:nvGrpSpPr>
        <p:grpSpPr bwMode="auto">
          <a:xfrm>
            <a:off x="838187" y="1365250"/>
            <a:ext cx="7802591" cy="3362033"/>
            <a:chOff x="456" y="684"/>
            <a:chExt cx="4907" cy="1566"/>
          </a:xfrm>
        </p:grpSpPr>
        <p:sp>
          <p:nvSpPr>
            <p:cNvPr id="5134" name="Rectangle 43"/>
            <p:cNvSpPr>
              <a:spLocks noChangeArrowheads="1"/>
            </p:cNvSpPr>
            <p:nvPr/>
          </p:nvSpPr>
          <p:spPr bwMode="auto">
            <a:xfrm>
              <a:off x="3325" y="684"/>
              <a:ext cx="2032" cy="162"/>
            </a:xfrm>
            <a:prstGeom prst="rect">
              <a:avLst/>
            </a:prstGeom>
            <a:solidFill>
              <a:schemeClr val="accent2"/>
            </a:solidFill>
            <a:ln w="12700">
              <a:noFill/>
              <a:miter lim="800000"/>
              <a:headEnd/>
              <a:tailEnd/>
            </a:ln>
          </p:spPr>
          <p:txBody>
            <a:bodyPr lIns="45720" rIns="45720" anchor="ctr"/>
            <a:lstStyle/>
            <a:p>
              <a:pPr marL="114300" indent="-114300" algn="ctr">
                <a:lnSpc>
                  <a:spcPct val="60000"/>
                </a:lnSpc>
                <a:spcBef>
                  <a:spcPct val="35000"/>
                </a:spcBef>
              </a:pPr>
              <a:r>
                <a:rPr lang="en-US" sz="1000"/>
                <a:t>Goal Orientation or Measure of Success</a:t>
              </a:r>
            </a:p>
          </p:txBody>
        </p:sp>
        <p:sp>
          <p:nvSpPr>
            <p:cNvPr id="5135" name="Rectangle 44"/>
            <p:cNvSpPr>
              <a:spLocks noChangeArrowheads="1"/>
            </p:cNvSpPr>
            <p:nvPr/>
          </p:nvSpPr>
          <p:spPr bwMode="auto">
            <a:xfrm>
              <a:off x="1293" y="684"/>
              <a:ext cx="2032" cy="162"/>
            </a:xfrm>
            <a:prstGeom prst="rect">
              <a:avLst/>
            </a:prstGeom>
            <a:solidFill>
              <a:schemeClr val="accent2"/>
            </a:solidFill>
            <a:ln w="12700">
              <a:noFill/>
              <a:miter lim="800000"/>
              <a:headEnd/>
              <a:tailEnd/>
            </a:ln>
          </p:spPr>
          <p:txBody>
            <a:bodyPr lIns="45720" rIns="45720" anchor="ctr"/>
            <a:lstStyle/>
            <a:p>
              <a:pPr marL="114300" indent="-114300" algn="ctr">
                <a:lnSpc>
                  <a:spcPct val="60000"/>
                </a:lnSpc>
                <a:spcBef>
                  <a:spcPct val="35000"/>
                </a:spcBef>
              </a:pPr>
              <a:r>
                <a:rPr lang="en-US" sz="1000"/>
                <a:t>Description</a:t>
              </a:r>
            </a:p>
          </p:txBody>
        </p:sp>
        <p:sp>
          <p:nvSpPr>
            <p:cNvPr id="5136" name="Rectangle 45"/>
            <p:cNvSpPr>
              <a:spLocks noChangeArrowheads="1"/>
            </p:cNvSpPr>
            <p:nvPr/>
          </p:nvSpPr>
          <p:spPr bwMode="auto">
            <a:xfrm>
              <a:off x="461" y="684"/>
              <a:ext cx="832" cy="162"/>
            </a:xfrm>
            <a:prstGeom prst="rect">
              <a:avLst/>
            </a:prstGeom>
            <a:solidFill>
              <a:schemeClr val="accent2"/>
            </a:solidFill>
            <a:ln w="12700">
              <a:noFill/>
              <a:miter lim="800000"/>
              <a:headEnd/>
              <a:tailEnd/>
            </a:ln>
          </p:spPr>
          <p:txBody>
            <a:bodyPr lIns="45720" rIns="45720" anchor="ctr"/>
            <a:lstStyle/>
            <a:p>
              <a:pPr algn="ctr">
                <a:lnSpc>
                  <a:spcPct val="80000"/>
                </a:lnSpc>
                <a:spcBef>
                  <a:spcPct val="20000"/>
                </a:spcBef>
              </a:pPr>
              <a:r>
                <a:rPr lang="en-US" sz="1000" b="1"/>
                <a:t>Business Type or Firm Strategy</a:t>
              </a:r>
            </a:p>
          </p:txBody>
        </p:sp>
        <p:sp>
          <p:nvSpPr>
            <p:cNvPr id="5138" name="Rectangle 47"/>
            <p:cNvSpPr>
              <a:spLocks noChangeArrowheads="1"/>
            </p:cNvSpPr>
            <p:nvPr/>
          </p:nvSpPr>
          <p:spPr bwMode="auto">
            <a:xfrm>
              <a:off x="3331" y="1503"/>
              <a:ext cx="2032" cy="355"/>
            </a:xfrm>
            <a:prstGeom prst="rect">
              <a:avLst/>
            </a:prstGeom>
            <a:noFill/>
            <a:ln w="12700">
              <a:noFill/>
              <a:miter lim="800000"/>
              <a:headEnd/>
              <a:tailEnd/>
            </a:ln>
          </p:spPr>
          <p:txBody>
            <a:bodyPr lIns="45720" rIns="45720" anchor="ctr"/>
            <a:lstStyle/>
            <a:p>
              <a:pPr marL="114300" indent="-114300">
                <a:lnSpc>
                  <a:spcPct val="60000"/>
                </a:lnSpc>
                <a:spcBef>
                  <a:spcPct val="35000"/>
                </a:spcBef>
                <a:buFontTx/>
                <a:buChar char="•"/>
              </a:pPr>
              <a:r>
                <a:rPr lang="en-US" sz="1600" dirty="0" smtClean="0"/>
                <a:t>Quality</a:t>
              </a:r>
            </a:p>
            <a:p>
              <a:pPr marL="114300" indent="-114300">
                <a:lnSpc>
                  <a:spcPct val="60000"/>
                </a:lnSpc>
                <a:spcBef>
                  <a:spcPct val="35000"/>
                </a:spcBef>
                <a:buFontTx/>
                <a:buChar char="•"/>
              </a:pPr>
              <a:r>
                <a:rPr lang="en-US" sz="1600" dirty="0"/>
                <a:t>C</a:t>
              </a:r>
              <a:r>
                <a:rPr lang="en-US" sz="1600" dirty="0" smtClean="0"/>
                <a:t>ost</a:t>
              </a:r>
              <a:endParaRPr lang="en-US" sz="1600" b="1" dirty="0"/>
            </a:p>
          </p:txBody>
        </p:sp>
        <p:sp>
          <p:nvSpPr>
            <p:cNvPr id="5140" name="Rectangle 49"/>
            <p:cNvSpPr>
              <a:spLocks noChangeArrowheads="1"/>
            </p:cNvSpPr>
            <p:nvPr/>
          </p:nvSpPr>
          <p:spPr bwMode="auto">
            <a:xfrm>
              <a:off x="3325" y="846"/>
              <a:ext cx="2032" cy="302"/>
            </a:xfrm>
            <a:prstGeom prst="rect">
              <a:avLst/>
            </a:prstGeom>
            <a:noFill/>
            <a:ln w="12700">
              <a:noFill/>
              <a:miter lim="800000"/>
              <a:headEnd/>
              <a:tailEnd/>
            </a:ln>
          </p:spPr>
          <p:txBody>
            <a:bodyPr lIns="45720" rIns="45720" anchor="ctr"/>
            <a:lstStyle/>
            <a:p>
              <a:pPr marL="114300" indent="-114300">
                <a:lnSpc>
                  <a:spcPct val="60000"/>
                </a:lnSpc>
                <a:spcBef>
                  <a:spcPct val="35000"/>
                </a:spcBef>
                <a:buFontTx/>
                <a:buChar char="•"/>
              </a:pPr>
              <a:r>
                <a:rPr lang="en-US" sz="1600" dirty="0" smtClean="0"/>
                <a:t>Profits, sales from new products</a:t>
              </a:r>
            </a:p>
            <a:p>
              <a:pPr marL="114300" indent="-114300">
                <a:lnSpc>
                  <a:spcPct val="60000"/>
                </a:lnSpc>
                <a:spcBef>
                  <a:spcPct val="35000"/>
                </a:spcBef>
                <a:buFontTx/>
                <a:buChar char="•"/>
              </a:pPr>
              <a:r>
                <a:rPr lang="en-US" sz="1600" dirty="0" smtClean="0"/>
                <a:t>New market opportunities</a:t>
              </a:r>
              <a:endParaRPr lang="en-US" sz="1600" dirty="0"/>
            </a:p>
          </p:txBody>
        </p:sp>
        <p:sp>
          <p:nvSpPr>
            <p:cNvPr id="5142" name="Rectangle 51"/>
            <p:cNvSpPr>
              <a:spLocks noChangeArrowheads="1"/>
            </p:cNvSpPr>
            <p:nvPr/>
          </p:nvSpPr>
          <p:spPr bwMode="auto">
            <a:xfrm>
              <a:off x="456" y="1858"/>
              <a:ext cx="832" cy="390"/>
            </a:xfrm>
            <a:prstGeom prst="rect">
              <a:avLst/>
            </a:prstGeom>
            <a:solidFill>
              <a:schemeClr val="accent2"/>
            </a:solidFill>
            <a:ln w="12700">
              <a:noFill/>
              <a:miter lim="800000"/>
              <a:headEnd/>
              <a:tailEnd/>
            </a:ln>
          </p:spPr>
          <p:txBody>
            <a:bodyPr lIns="45720" rIns="45720" anchor="ctr"/>
            <a:lstStyle/>
            <a:p>
              <a:pPr algn="ctr">
                <a:lnSpc>
                  <a:spcPct val="60000"/>
                </a:lnSpc>
                <a:spcBef>
                  <a:spcPct val="20000"/>
                </a:spcBef>
              </a:pPr>
              <a:r>
                <a:rPr lang="en-US" sz="1600" b="1" dirty="0"/>
                <a:t>Reactor</a:t>
              </a:r>
            </a:p>
          </p:txBody>
        </p:sp>
        <p:sp>
          <p:nvSpPr>
            <p:cNvPr id="5143" name="Rectangle 52"/>
            <p:cNvSpPr>
              <a:spLocks noChangeArrowheads="1"/>
            </p:cNvSpPr>
            <p:nvPr/>
          </p:nvSpPr>
          <p:spPr bwMode="auto">
            <a:xfrm>
              <a:off x="1319" y="1503"/>
              <a:ext cx="2032" cy="355"/>
            </a:xfrm>
            <a:prstGeom prst="rect">
              <a:avLst/>
            </a:prstGeom>
            <a:noFill/>
            <a:ln w="12700">
              <a:noFill/>
              <a:miter lim="800000"/>
              <a:headEnd/>
              <a:tailEnd/>
            </a:ln>
          </p:spPr>
          <p:txBody>
            <a:bodyPr lIns="45720" rIns="45720" anchor="ctr"/>
            <a:lstStyle/>
            <a:p>
              <a:pPr marL="161925" indent="-114300">
                <a:spcBef>
                  <a:spcPct val="35000"/>
                </a:spcBef>
                <a:buFontTx/>
                <a:buChar char="•"/>
              </a:pPr>
              <a:r>
                <a:rPr lang="en-US" sz="1600" dirty="0"/>
                <a:t>Maintain a secure position in a stable </a:t>
              </a:r>
              <a:r>
                <a:rPr lang="en-US" sz="1600" dirty="0" smtClean="0"/>
                <a:t>market</a:t>
              </a:r>
              <a:endParaRPr lang="en-US" sz="1600" dirty="0"/>
            </a:p>
          </p:txBody>
        </p:sp>
        <p:sp>
          <p:nvSpPr>
            <p:cNvPr id="5144" name="Rectangle 53"/>
            <p:cNvSpPr>
              <a:spLocks noChangeArrowheads="1"/>
            </p:cNvSpPr>
            <p:nvPr/>
          </p:nvSpPr>
          <p:spPr bwMode="auto">
            <a:xfrm>
              <a:off x="456" y="1503"/>
              <a:ext cx="832" cy="355"/>
            </a:xfrm>
            <a:prstGeom prst="rect">
              <a:avLst/>
            </a:prstGeom>
            <a:solidFill>
              <a:schemeClr val="accent2"/>
            </a:solidFill>
            <a:ln w="12700">
              <a:noFill/>
              <a:miter lim="800000"/>
              <a:headEnd/>
              <a:tailEnd/>
            </a:ln>
          </p:spPr>
          <p:txBody>
            <a:bodyPr lIns="45720" rIns="45720" anchor="ctr"/>
            <a:lstStyle/>
            <a:p>
              <a:pPr algn="ctr">
                <a:lnSpc>
                  <a:spcPct val="60000"/>
                </a:lnSpc>
                <a:spcBef>
                  <a:spcPct val="20000"/>
                </a:spcBef>
              </a:pPr>
              <a:r>
                <a:rPr lang="en-US" sz="1600" b="1" dirty="0"/>
                <a:t>Defender</a:t>
              </a:r>
            </a:p>
          </p:txBody>
        </p:sp>
        <p:sp>
          <p:nvSpPr>
            <p:cNvPr id="5146" name="Rectangle 55"/>
            <p:cNvSpPr>
              <a:spLocks noChangeArrowheads="1"/>
            </p:cNvSpPr>
            <p:nvPr/>
          </p:nvSpPr>
          <p:spPr bwMode="auto">
            <a:xfrm>
              <a:off x="456" y="1148"/>
              <a:ext cx="832" cy="355"/>
            </a:xfrm>
            <a:prstGeom prst="rect">
              <a:avLst/>
            </a:prstGeom>
            <a:solidFill>
              <a:schemeClr val="accent2"/>
            </a:solidFill>
            <a:ln w="12700">
              <a:noFill/>
              <a:miter lim="800000"/>
              <a:headEnd/>
              <a:tailEnd/>
            </a:ln>
          </p:spPr>
          <p:txBody>
            <a:bodyPr lIns="45720" rIns="45720" anchor="ctr"/>
            <a:lstStyle/>
            <a:p>
              <a:pPr algn="ctr">
                <a:lnSpc>
                  <a:spcPct val="60000"/>
                </a:lnSpc>
                <a:spcBef>
                  <a:spcPct val="20000"/>
                </a:spcBef>
              </a:pPr>
              <a:r>
                <a:rPr lang="en-US" sz="1600" b="1" dirty="0"/>
                <a:t>Analyzer</a:t>
              </a:r>
            </a:p>
          </p:txBody>
        </p:sp>
        <p:sp>
          <p:nvSpPr>
            <p:cNvPr id="5147" name="Rectangle 56"/>
            <p:cNvSpPr>
              <a:spLocks noChangeArrowheads="1"/>
            </p:cNvSpPr>
            <p:nvPr/>
          </p:nvSpPr>
          <p:spPr bwMode="auto">
            <a:xfrm>
              <a:off x="1293" y="846"/>
              <a:ext cx="2032" cy="543"/>
            </a:xfrm>
            <a:prstGeom prst="rect">
              <a:avLst/>
            </a:prstGeom>
            <a:noFill/>
            <a:ln w="12700">
              <a:noFill/>
              <a:miter lim="800000"/>
              <a:headEnd/>
              <a:tailEnd/>
            </a:ln>
          </p:spPr>
          <p:txBody>
            <a:bodyPr lIns="45720" rIns="45720" anchor="ctr"/>
            <a:lstStyle/>
            <a:p>
              <a:pPr marL="114300" indent="-114300">
                <a:lnSpc>
                  <a:spcPct val="60000"/>
                </a:lnSpc>
                <a:spcBef>
                  <a:spcPct val="35000"/>
                </a:spcBef>
              </a:pPr>
              <a:endParaRPr lang="en-US" sz="1200" b="1" dirty="0"/>
            </a:p>
          </p:txBody>
        </p:sp>
        <p:sp>
          <p:nvSpPr>
            <p:cNvPr id="5148" name="Rectangle 57"/>
            <p:cNvSpPr>
              <a:spLocks noChangeArrowheads="1"/>
            </p:cNvSpPr>
            <p:nvPr/>
          </p:nvSpPr>
          <p:spPr bwMode="auto">
            <a:xfrm>
              <a:off x="461" y="846"/>
              <a:ext cx="832" cy="302"/>
            </a:xfrm>
            <a:prstGeom prst="rect">
              <a:avLst/>
            </a:prstGeom>
            <a:solidFill>
              <a:schemeClr val="accent2"/>
            </a:solidFill>
            <a:ln w="12700">
              <a:noFill/>
              <a:miter lim="800000"/>
              <a:headEnd/>
              <a:tailEnd/>
            </a:ln>
          </p:spPr>
          <p:txBody>
            <a:bodyPr lIns="45720" rIns="45720" anchor="ctr"/>
            <a:lstStyle/>
            <a:p>
              <a:pPr algn="ctr">
                <a:lnSpc>
                  <a:spcPct val="60000"/>
                </a:lnSpc>
                <a:spcBef>
                  <a:spcPct val="20000"/>
                </a:spcBef>
              </a:pPr>
              <a:r>
                <a:rPr lang="en-US" sz="1600" b="1" dirty="0"/>
                <a:t>Prospector</a:t>
              </a:r>
            </a:p>
          </p:txBody>
        </p:sp>
        <p:sp>
          <p:nvSpPr>
            <p:cNvPr id="5149" name="Line 58"/>
            <p:cNvSpPr>
              <a:spLocks noChangeShapeType="1"/>
            </p:cNvSpPr>
            <p:nvPr/>
          </p:nvSpPr>
          <p:spPr bwMode="auto">
            <a:xfrm>
              <a:off x="461" y="684"/>
              <a:ext cx="4896" cy="0"/>
            </a:xfrm>
            <a:prstGeom prst="line">
              <a:avLst/>
            </a:prstGeom>
            <a:noFill/>
            <a:ln w="12700" cap="sq">
              <a:solidFill>
                <a:schemeClr val="tx1"/>
              </a:solidFill>
              <a:round/>
              <a:headEnd/>
              <a:tailEnd/>
            </a:ln>
          </p:spPr>
          <p:txBody>
            <a:bodyPr lIns="0" tIns="0" rIns="0" bIns="0"/>
            <a:lstStyle/>
            <a:p>
              <a:endParaRPr lang="en-US"/>
            </a:p>
          </p:txBody>
        </p:sp>
        <p:sp>
          <p:nvSpPr>
            <p:cNvPr id="5150" name="Line 59"/>
            <p:cNvSpPr>
              <a:spLocks noChangeShapeType="1"/>
            </p:cNvSpPr>
            <p:nvPr/>
          </p:nvSpPr>
          <p:spPr bwMode="auto">
            <a:xfrm>
              <a:off x="456" y="1148"/>
              <a:ext cx="4896" cy="0"/>
            </a:xfrm>
            <a:prstGeom prst="line">
              <a:avLst/>
            </a:prstGeom>
            <a:noFill/>
            <a:ln w="12700">
              <a:solidFill>
                <a:schemeClr val="tx1"/>
              </a:solidFill>
              <a:round/>
              <a:headEnd/>
              <a:tailEnd/>
            </a:ln>
          </p:spPr>
          <p:txBody>
            <a:bodyPr lIns="0" tIns="0" rIns="0" bIns="0"/>
            <a:lstStyle/>
            <a:p>
              <a:endParaRPr lang="en-US"/>
            </a:p>
          </p:txBody>
        </p:sp>
        <p:sp>
          <p:nvSpPr>
            <p:cNvPr id="5151" name="Line 60"/>
            <p:cNvSpPr>
              <a:spLocks noChangeShapeType="1"/>
            </p:cNvSpPr>
            <p:nvPr/>
          </p:nvSpPr>
          <p:spPr bwMode="auto">
            <a:xfrm>
              <a:off x="456" y="1503"/>
              <a:ext cx="4896" cy="0"/>
            </a:xfrm>
            <a:prstGeom prst="line">
              <a:avLst/>
            </a:prstGeom>
            <a:noFill/>
            <a:ln w="12700">
              <a:solidFill>
                <a:schemeClr val="tx1"/>
              </a:solidFill>
              <a:round/>
              <a:headEnd/>
              <a:tailEnd/>
            </a:ln>
          </p:spPr>
          <p:txBody>
            <a:bodyPr lIns="0" tIns="0" rIns="0" bIns="0"/>
            <a:lstStyle/>
            <a:p>
              <a:endParaRPr lang="en-US"/>
            </a:p>
          </p:txBody>
        </p:sp>
        <p:sp>
          <p:nvSpPr>
            <p:cNvPr id="5152" name="Line 61"/>
            <p:cNvSpPr>
              <a:spLocks noChangeShapeType="1"/>
            </p:cNvSpPr>
            <p:nvPr/>
          </p:nvSpPr>
          <p:spPr bwMode="auto">
            <a:xfrm>
              <a:off x="456" y="1858"/>
              <a:ext cx="4896" cy="0"/>
            </a:xfrm>
            <a:prstGeom prst="line">
              <a:avLst/>
            </a:prstGeom>
            <a:noFill/>
            <a:ln w="12700">
              <a:solidFill>
                <a:schemeClr val="tx1"/>
              </a:solidFill>
              <a:round/>
              <a:headEnd/>
              <a:tailEnd/>
            </a:ln>
          </p:spPr>
          <p:txBody>
            <a:bodyPr lIns="0" tIns="0" rIns="0" bIns="0"/>
            <a:lstStyle/>
            <a:p>
              <a:endParaRPr lang="en-US"/>
            </a:p>
          </p:txBody>
        </p:sp>
        <p:sp>
          <p:nvSpPr>
            <p:cNvPr id="5153" name="Line 62"/>
            <p:cNvSpPr>
              <a:spLocks noChangeShapeType="1"/>
            </p:cNvSpPr>
            <p:nvPr/>
          </p:nvSpPr>
          <p:spPr bwMode="auto">
            <a:xfrm>
              <a:off x="456" y="2249"/>
              <a:ext cx="4896" cy="0"/>
            </a:xfrm>
            <a:prstGeom prst="line">
              <a:avLst/>
            </a:prstGeom>
            <a:noFill/>
            <a:ln w="12700" cap="sq">
              <a:solidFill>
                <a:schemeClr val="tx1"/>
              </a:solidFill>
              <a:round/>
              <a:headEnd/>
              <a:tailEnd/>
            </a:ln>
          </p:spPr>
          <p:txBody>
            <a:bodyPr lIns="0" tIns="0" rIns="0" bIns="0"/>
            <a:lstStyle/>
            <a:p>
              <a:endParaRPr lang="en-US"/>
            </a:p>
          </p:txBody>
        </p:sp>
        <p:sp>
          <p:nvSpPr>
            <p:cNvPr id="5154" name="Line 63"/>
            <p:cNvSpPr>
              <a:spLocks noChangeShapeType="1"/>
            </p:cNvSpPr>
            <p:nvPr/>
          </p:nvSpPr>
          <p:spPr bwMode="auto">
            <a:xfrm flipH="1">
              <a:off x="459" y="684"/>
              <a:ext cx="2" cy="1566"/>
            </a:xfrm>
            <a:prstGeom prst="line">
              <a:avLst/>
            </a:prstGeom>
            <a:noFill/>
            <a:ln w="12700" cap="sq">
              <a:solidFill>
                <a:schemeClr val="tx1"/>
              </a:solidFill>
              <a:round/>
              <a:headEnd/>
              <a:tailEnd/>
            </a:ln>
          </p:spPr>
          <p:txBody>
            <a:bodyPr lIns="0" tIns="0" rIns="0" bIns="0"/>
            <a:lstStyle/>
            <a:p>
              <a:endParaRPr lang="en-US"/>
            </a:p>
          </p:txBody>
        </p:sp>
        <p:sp>
          <p:nvSpPr>
            <p:cNvPr id="5155" name="Line 64"/>
            <p:cNvSpPr>
              <a:spLocks noChangeShapeType="1"/>
            </p:cNvSpPr>
            <p:nvPr/>
          </p:nvSpPr>
          <p:spPr bwMode="auto">
            <a:xfrm>
              <a:off x="1293" y="684"/>
              <a:ext cx="3" cy="1560"/>
            </a:xfrm>
            <a:prstGeom prst="line">
              <a:avLst/>
            </a:prstGeom>
            <a:noFill/>
            <a:ln w="12700">
              <a:solidFill>
                <a:schemeClr val="tx1"/>
              </a:solidFill>
              <a:round/>
              <a:headEnd/>
              <a:tailEnd/>
            </a:ln>
          </p:spPr>
          <p:txBody>
            <a:bodyPr lIns="0" tIns="0" rIns="0" bIns="0"/>
            <a:lstStyle/>
            <a:p>
              <a:endParaRPr lang="en-US"/>
            </a:p>
          </p:txBody>
        </p:sp>
        <p:sp>
          <p:nvSpPr>
            <p:cNvPr id="5156" name="Line 65"/>
            <p:cNvSpPr>
              <a:spLocks noChangeShapeType="1"/>
            </p:cNvSpPr>
            <p:nvPr/>
          </p:nvSpPr>
          <p:spPr bwMode="auto">
            <a:xfrm>
              <a:off x="5357" y="684"/>
              <a:ext cx="1" cy="1566"/>
            </a:xfrm>
            <a:prstGeom prst="line">
              <a:avLst/>
            </a:prstGeom>
            <a:noFill/>
            <a:ln w="12700" cap="sq">
              <a:solidFill>
                <a:schemeClr val="tx1"/>
              </a:solidFill>
              <a:round/>
              <a:headEnd/>
              <a:tailEnd/>
            </a:ln>
          </p:spPr>
          <p:txBody>
            <a:bodyPr lIns="0" tIns="0" rIns="0" bIns="0"/>
            <a:lstStyle/>
            <a:p>
              <a:endParaRPr lang="en-US"/>
            </a:p>
          </p:txBody>
        </p:sp>
        <p:sp>
          <p:nvSpPr>
            <p:cNvPr id="5157" name="Line 66"/>
            <p:cNvSpPr>
              <a:spLocks noChangeShapeType="1"/>
            </p:cNvSpPr>
            <p:nvPr/>
          </p:nvSpPr>
          <p:spPr bwMode="auto">
            <a:xfrm>
              <a:off x="3325" y="684"/>
              <a:ext cx="6" cy="1565"/>
            </a:xfrm>
            <a:prstGeom prst="line">
              <a:avLst/>
            </a:prstGeom>
            <a:noFill/>
            <a:ln w="12700">
              <a:solidFill>
                <a:schemeClr val="tx1"/>
              </a:solidFill>
              <a:round/>
              <a:headEnd/>
              <a:tailEnd/>
            </a:ln>
          </p:spPr>
          <p:txBody>
            <a:bodyPr lIns="0" tIns="0" rIns="0" bIns="0"/>
            <a:lstStyle/>
            <a:p>
              <a:endParaRPr lang="en-US"/>
            </a:p>
          </p:txBody>
        </p:sp>
        <p:sp>
          <p:nvSpPr>
            <p:cNvPr id="5158" name="Line 67"/>
            <p:cNvSpPr>
              <a:spLocks noChangeShapeType="1"/>
            </p:cNvSpPr>
            <p:nvPr/>
          </p:nvSpPr>
          <p:spPr bwMode="auto">
            <a:xfrm>
              <a:off x="461" y="846"/>
              <a:ext cx="4896" cy="0"/>
            </a:xfrm>
            <a:prstGeom prst="line">
              <a:avLst/>
            </a:prstGeom>
            <a:noFill/>
            <a:ln w="12700">
              <a:solidFill>
                <a:schemeClr val="tx1"/>
              </a:solidFill>
              <a:round/>
              <a:headEnd/>
              <a:tailEnd/>
            </a:ln>
          </p:spPr>
          <p:txBody>
            <a:bodyPr lIns="0" tIns="0" rIns="0" bIns="0"/>
            <a:lstStyle/>
            <a:p>
              <a:endParaRPr lang="en-US"/>
            </a:p>
          </p:txBody>
        </p:sp>
      </p:grpSp>
      <p:sp>
        <p:nvSpPr>
          <p:cNvPr id="5124" name="Text Box 68"/>
          <p:cNvSpPr txBox="1">
            <a:spLocks noChangeArrowheads="1"/>
          </p:cNvSpPr>
          <p:nvPr/>
        </p:nvSpPr>
        <p:spPr bwMode="auto">
          <a:xfrm rot="16200000">
            <a:off x="-892779" y="3009552"/>
            <a:ext cx="2497138" cy="396875"/>
          </a:xfrm>
          <a:prstGeom prst="rect">
            <a:avLst/>
          </a:prstGeom>
          <a:noFill/>
          <a:ln w="9525">
            <a:noFill/>
            <a:miter lim="800000"/>
            <a:headEnd/>
            <a:tailEnd/>
          </a:ln>
        </p:spPr>
        <p:txBody>
          <a:bodyPr wrap="none">
            <a:spAutoFit/>
          </a:bodyPr>
          <a:lstStyle/>
          <a:p>
            <a:r>
              <a:rPr lang="en-US" sz="2000" b="1" dirty="0">
                <a:cs typeface="Times New Roman" pitchFamily="18" charset="0"/>
              </a:rPr>
              <a:t>Level of Innovation</a:t>
            </a:r>
            <a:endParaRPr lang="en-US" sz="2400" b="1" dirty="0">
              <a:cs typeface="Times New Roman" pitchFamily="18" charset="0"/>
            </a:endParaRPr>
          </a:p>
        </p:txBody>
      </p:sp>
      <p:sp>
        <p:nvSpPr>
          <p:cNvPr id="5125" name="Text Box 69"/>
          <p:cNvSpPr txBox="1">
            <a:spLocks noChangeArrowheads="1"/>
          </p:cNvSpPr>
          <p:nvPr/>
        </p:nvSpPr>
        <p:spPr bwMode="auto">
          <a:xfrm rot="16200000">
            <a:off x="-739775" y="2815223"/>
            <a:ext cx="2921000" cy="338554"/>
          </a:xfrm>
          <a:prstGeom prst="rect">
            <a:avLst/>
          </a:prstGeom>
          <a:noFill/>
          <a:ln w="9525">
            <a:noFill/>
            <a:miter lim="800000"/>
            <a:headEnd/>
            <a:tailEnd/>
          </a:ln>
        </p:spPr>
        <p:txBody>
          <a:bodyPr wrap="square">
            <a:spAutoFit/>
          </a:bodyPr>
          <a:lstStyle/>
          <a:p>
            <a:r>
              <a:rPr lang="en-US" sz="1600" b="1" dirty="0">
                <a:cs typeface="Times New Roman" pitchFamily="18" charset="0"/>
              </a:rPr>
              <a:t>Low 		High</a:t>
            </a:r>
            <a:endParaRPr lang="en-US" b="1" dirty="0">
              <a:cs typeface="Times New Roman" pitchFamily="18" charset="0"/>
            </a:endParaRPr>
          </a:p>
        </p:txBody>
      </p:sp>
      <p:sp>
        <p:nvSpPr>
          <p:cNvPr id="5126" name="Text Box 70"/>
          <p:cNvSpPr txBox="1">
            <a:spLocks noChangeArrowheads="1"/>
          </p:cNvSpPr>
          <p:nvPr/>
        </p:nvSpPr>
        <p:spPr bwMode="auto">
          <a:xfrm>
            <a:off x="2209800" y="1752600"/>
            <a:ext cx="3007555" cy="584775"/>
          </a:xfrm>
          <a:prstGeom prst="rect">
            <a:avLst/>
          </a:prstGeom>
          <a:noFill/>
          <a:ln w="9525">
            <a:noFill/>
            <a:miter lim="800000"/>
            <a:headEnd/>
            <a:tailEnd/>
          </a:ln>
        </p:spPr>
        <p:txBody>
          <a:bodyPr wrap="none">
            <a:spAutoFit/>
          </a:bodyPr>
          <a:lstStyle/>
          <a:p>
            <a:pPr>
              <a:buFont typeface="Arial" pitchFamily="34" charset="0"/>
              <a:buChar char="•"/>
            </a:pPr>
            <a:r>
              <a:rPr lang="en-US" sz="1600" dirty="0" smtClean="0">
                <a:cs typeface="Times New Roman" pitchFamily="18" charset="0"/>
              </a:rPr>
              <a:t> Growth </a:t>
            </a:r>
            <a:r>
              <a:rPr lang="en-US" sz="1600" dirty="0">
                <a:cs typeface="Times New Roman" pitchFamily="18" charset="0"/>
              </a:rPr>
              <a:t>through new </a:t>
            </a:r>
            <a:r>
              <a:rPr lang="en-US" sz="1600" dirty="0" smtClean="0">
                <a:cs typeface="Times New Roman" pitchFamily="18" charset="0"/>
              </a:rPr>
              <a:t>products</a:t>
            </a:r>
          </a:p>
          <a:p>
            <a:pPr>
              <a:buFont typeface="Arial" pitchFamily="34" charset="0"/>
              <a:buChar char="•"/>
            </a:pPr>
            <a:r>
              <a:rPr lang="en-US" sz="1600" dirty="0">
                <a:cs typeface="Times New Roman" pitchFamily="18" charset="0"/>
              </a:rPr>
              <a:t> </a:t>
            </a:r>
            <a:r>
              <a:rPr lang="en-US" sz="1600" dirty="0" smtClean="0">
                <a:cs typeface="Times New Roman" pitchFamily="18" charset="0"/>
              </a:rPr>
              <a:t>First to market</a:t>
            </a:r>
            <a:endParaRPr lang="en-US" sz="1600" dirty="0">
              <a:cs typeface="Times New Roman" pitchFamily="18" charset="0"/>
            </a:endParaRPr>
          </a:p>
        </p:txBody>
      </p:sp>
      <p:sp>
        <p:nvSpPr>
          <p:cNvPr id="5127" name="Text Box 71"/>
          <p:cNvSpPr txBox="1">
            <a:spLocks noChangeArrowheads="1"/>
          </p:cNvSpPr>
          <p:nvPr/>
        </p:nvSpPr>
        <p:spPr bwMode="auto">
          <a:xfrm>
            <a:off x="2209800" y="2362200"/>
            <a:ext cx="3124200" cy="830997"/>
          </a:xfrm>
          <a:prstGeom prst="rect">
            <a:avLst/>
          </a:prstGeom>
          <a:noFill/>
          <a:ln w="9525">
            <a:noFill/>
            <a:miter lim="800000"/>
            <a:headEnd/>
            <a:tailEnd/>
          </a:ln>
        </p:spPr>
        <p:txBody>
          <a:bodyPr wrap="square">
            <a:spAutoFit/>
          </a:bodyPr>
          <a:lstStyle/>
          <a:p>
            <a:pPr marL="119063" indent="-119063">
              <a:buFont typeface="Arial" pitchFamily="34" charset="0"/>
              <a:buChar char="•"/>
            </a:pPr>
            <a:r>
              <a:rPr lang="en-US" sz="1600" dirty="0">
                <a:cs typeface="Times New Roman" pitchFamily="18" charset="0"/>
              </a:rPr>
              <a:t>Rapid deployment of well conceived </a:t>
            </a:r>
            <a:r>
              <a:rPr lang="en-US" sz="1600" dirty="0" smtClean="0">
                <a:cs typeface="Times New Roman" pitchFamily="18" charset="0"/>
              </a:rPr>
              <a:t>products</a:t>
            </a:r>
          </a:p>
          <a:p>
            <a:pPr marL="119063" indent="-119063">
              <a:buFont typeface="Arial" pitchFamily="34" charset="0"/>
              <a:buChar char="•"/>
            </a:pPr>
            <a:r>
              <a:rPr lang="en-US" sz="1600" dirty="0" smtClean="0">
                <a:cs typeface="Times New Roman" pitchFamily="18" charset="0"/>
              </a:rPr>
              <a:t>Fast Follower</a:t>
            </a:r>
            <a:endParaRPr lang="en-US" sz="1600" dirty="0">
              <a:cs typeface="Times New Roman" pitchFamily="18" charset="0"/>
            </a:endParaRPr>
          </a:p>
        </p:txBody>
      </p:sp>
      <p:sp>
        <p:nvSpPr>
          <p:cNvPr id="39" name="Text Box 71"/>
          <p:cNvSpPr txBox="1">
            <a:spLocks noChangeArrowheads="1"/>
          </p:cNvSpPr>
          <p:nvPr/>
        </p:nvSpPr>
        <p:spPr bwMode="auto">
          <a:xfrm>
            <a:off x="5410200" y="2438400"/>
            <a:ext cx="3124200" cy="584775"/>
          </a:xfrm>
          <a:prstGeom prst="rect">
            <a:avLst/>
          </a:prstGeom>
          <a:noFill/>
          <a:ln w="9525">
            <a:noFill/>
            <a:miter lim="800000"/>
            <a:headEnd/>
            <a:tailEnd/>
          </a:ln>
        </p:spPr>
        <p:txBody>
          <a:bodyPr wrap="square">
            <a:spAutoFit/>
          </a:bodyPr>
          <a:lstStyle/>
          <a:p>
            <a:pPr marL="119063" indent="-119063">
              <a:buFont typeface="Arial" pitchFamily="34" charset="0"/>
              <a:buChar char="•"/>
            </a:pPr>
            <a:r>
              <a:rPr lang="en-US" sz="1600" dirty="0" smtClean="0">
                <a:cs typeface="Times New Roman" pitchFamily="18" charset="0"/>
              </a:rPr>
              <a:t>Effectiveness</a:t>
            </a:r>
          </a:p>
          <a:p>
            <a:pPr marL="119063" indent="-119063">
              <a:buFont typeface="Arial" pitchFamily="34" charset="0"/>
              <a:buChar char="•"/>
            </a:pPr>
            <a:r>
              <a:rPr lang="en-US" sz="1600" dirty="0" smtClean="0">
                <a:cs typeface="Times New Roman" pitchFamily="18" charset="0"/>
              </a:rPr>
              <a:t>Efficiency</a:t>
            </a:r>
            <a:endParaRPr lang="en-US" sz="1600" dirty="0">
              <a:cs typeface="Times New Roman" pitchFamily="18" charset="0"/>
            </a:endParaRPr>
          </a:p>
        </p:txBody>
      </p:sp>
      <p:sp>
        <p:nvSpPr>
          <p:cNvPr id="40" name="Rectangle 47"/>
          <p:cNvSpPr>
            <a:spLocks noChangeArrowheads="1"/>
          </p:cNvSpPr>
          <p:nvPr/>
        </p:nvSpPr>
        <p:spPr bwMode="auto">
          <a:xfrm>
            <a:off x="5410200" y="3886200"/>
            <a:ext cx="3231071" cy="762000"/>
          </a:xfrm>
          <a:prstGeom prst="rect">
            <a:avLst/>
          </a:prstGeom>
          <a:noFill/>
          <a:ln w="12700">
            <a:noFill/>
            <a:miter lim="800000"/>
            <a:headEnd/>
            <a:tailEnd/>
          </a:ln>
        </p:spPr>
        <p:txBody>
          <a:bodyPr lIns="45720" rIns="45720" anchor="ctr"/>
          <a:lstStyle/>
          <a:p>
            <a:pPr marL="114300" indent="-114300">
              <a:lnSpc>
                <a:spcPct val="60000"/>
              </a:lnSpc>
              <a:spcBef>
                <a:spcPct val="35000"/>
              </a:spcBef>
              <a:buFontTx/>
              <a:buChar char="•"/>
            </a:pPr>
            <a:r>
              <a:rPr lang="en-US" sz="1600" dirty="0" smtClean="0"/>
              <a:t>Efficiency</a:t>
            </a:r>
          </a:p>
          <a:p>
            <a:pPr marL="114300" indent="-114300">
              <a:lnSpc>
                <a:spcPct val="60000"/>
              </a:lnSpc>
              <a:spcBef>
                <a:spcPct val="35000"/>
              </a:spcBef>
              <a:buFontTx/>
              <a:buChar char="•"/>
            </a:pPr>
            <a:r>
              <a:rPr lang="en-US" sz="1600" dirty="0"/>
              <a:t>F</a:t>
            </a:r>
            <a:r>
              <a:rPr lang="en-US" sz="1600" dirty="0" smtClean="0"/>
              <a:t>inancial performance</a:t>
            </a:r>
            <a:endParaRPr lang="en-US" sz="1600" b="1" dirty="0"/>
          </a:p>
        </p:txBody>
      </p:sp>
      <p:sp>
        <p:nvSpPr>
          <p:cNvPr id="41" name="Rectangle 47"/>
          <p:cNvSpPr>
            <a:spLocks noChangeArrowheads="1"/>
          </p:cNvSpPr>
          <p:nvPr/>
        </p:nvSpPr>
        <p:spPr bwMode="auto">
          <a:xfrm>
            <a:off x="2209800" y="3886200"/>
            <a:ext cx="3231071" cy="762000"/>
          </a:xfrm>
          <a:prstGeom prst="rect">
            <a:avLst/>
          </a:prstGeom>
          <a:noFill/>
          <a:ln w="12700">
            <a:noFill/>
            <a:miter lim="800000"/>
            <a:headEnd/>
            <a:tailEnd/>
          </a:ln>
        </p:spPr>
        <p:txBody>
          <a:bodyPr lIns="45720" rIns="45720" anchor="ctr"/>
          <a:lstStyle/>
          <a:p>
            <a:pPr marL="114300" indent="-114300">
              <a:lnSpc>
                <a:spcPct val="60000"/>
              </a:lnSpc>
              <a:spcBef>
                <a:spcPct val="35000"/>
              </a:spcBef>
              <a:buFontTx/>
              <a:buChar char="•"/>
            </a:pPr>
            <a:r>
              <a:rPr lang="en-US" sz="1600" dirty="0" smtClean="0"/>
              <a:t>Responds when forced to do so</a:t>
            </a:r>
          </a:p>
          <a:p>
            <a:pPr marL="114300" indent="-114300">
              <a:lnSpc>
                <a:spcPct val="60000"/>
              </a:lnSpc>
              <a:spcBef>
                <a:spcPct val="35000"/>
              </a:spcBef>
              <a:buFontTx/>
              <a:buChar char="•"/>
            </a:pPr>
            <a:r>
              <a:rPr lang="en-US" sz="1600" dirty="0" smtClean="0"/>
              <a:t>Passive</a:t>
            </a:r>
            <a:endParaRPr lang="en-US" sz="1600" dirty="0"/>
          </a:p>
        </p:txBody>
      </p:sp>
      <p:graphicFrame>
        <p:nvGraphicFramePr>
          <p:cNvPr id="5159" name="Object 534"/>
          <p:cNvGraphicFramePr>
            <a:graphicFrameLocks noChangeAspect="1"/>
          </p:cNvGraphicFramePr>
          <p:nvPr/>
        </p:nvGraphicFramePr>
        <p:xfrm>
          <a:off x="521524" y="4994094"/>
          <a:ext cx="8293100" cy="1173162"/>
        </p:xfrm>
        <a:graphic>
          <a:graphicData uri="http://schemas.openxmlformats.org/presentationml/2006/ole">
            <mc:AlternateContent xmlns:mc="http://schemas.openxmlformats.org/markup-compatibility/2006">
              <mc:Choice xmlns:v="urn:schemas-microsoft-com:vml" Requires="v">
                <p:oleObj spid="_x0000_s5160" name="Worksheet" r:id="rId5" imgW="8210740" imgH="1162002" progId="Excel.Sheet.8">
                  <p:embed/>
                </p:oleObj>
              </mc:Choice>
              <mc:Fallback>
                <p:oleObj name="Worksheet" r:id="rId5" imgW="8210740" imgH="1162002" progId="Excel.Sheet.8">
                  <p:embed/>
                  <p:pic>
                    <p:nvPicPr>
                      <p:cNvPr id="0" name="Object 53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1524" y="4994094"/>
                        <a:ext cx="8293100" cy="1173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274638"/>
            <a:ext cx="8229600" cy="936645"/>
          </a:xfrm>
        </p:spPr>
        <p:txBody>
          <a:bodyPr/>
          <a:lstStyle/>
          <a:p>
            <a:pPr eaLnBrk="1" hangingPunct="1"/>
            <a:r>
              <a:rPr lang="en-US" sz="4000" dirty="0" smtClean="0"/>
              <a:t>Roadmaps, Markets and Segments</a:t>
            </a:r>
          </a:p>
        </p:txBody>
      </p:sp>
      <p:sp>
        <p:nvSpPr>
          <p:cNvPr id="8195" name="Rectangle 3"/>
          <p:cNvSpPr>
            <a:spLocks noGrp="1" noChangeArrowheads="1"/>
          </p:cNvSpPr>
          <p:nvPr>
            <p:ph type="body" idx="1"/>
          </p:nvPr>
        </p:nvSpPr>
        <p:spPr>
          <a:xfrm>
            <a:off x="433449" y="1255815"/>
            <a:ext cx="8229600" cy="5014356"/>
          </a:xfrm>
          <a:solidFill>
            <a:srgbClr val="FFFFFF">
              <a:alpha val="20000"/>
            </a:srgbClr>
          </a:solidFill>
        </p:spPr>
        <p:txBody>
          <a:bodyPr/>
          <a:lstStyle/>
          <a:p>
            <a:pPr eaLnBrk="1" hangingPunct="1">
              <a:lnSpc>
                <a:spcPct val="90000"/>
              </a:lnSpc>
              <a:buNone/>
            </a:pPr>
            <a:r>
              <a:rPr lang="en-US" sz="2000" dirty="0" smtClean="0"/>
              <a:t>Charter: Research and Initial Engagement</a:t>
            </a:r>
          </a:p>
          <a:p>
            <a:pPr eaLnBrk="1" hangingPunct="1">
              <a:lnSpc>
                <a:spcPct val="90000"/>
              </a:lnSpc>
            </a:pPr>
            <a:r>
              <a:rPr lang="en-US" sz="2000" dirty="0" smtClean="0"/>
              <a:t>Who are the real customers?</a:t>
            </a:r>
          </a:p>
          <a:p>
            <a:pPr eaLnBrk="1" hangingPunct="1">
              <a:lnSpc>
                <a:spcPct val="90000"/>
              </a:lnSpc>
            </a:pPr>
            <a:r>
              <a:rPr lang="en-US" sz="2000" dirty="0" smtClean="0"/>
              <a:t>Where have they been and where are they going?</a:t>
            </a:r>
          </a:p>
          <a:p>
            <a:pPr marL="342900" lvl="1" indent="-342900" eaLnBrk="1" hangingPunct="1">
              <a:lnSpc>
                <a:spcPct val="90000"/>
              </a:lnSpc>
              <a:buFontTx/>
              <a:buChar char="•"/>
            </a:pPr>
            <a:r>
              <a:rPr lang="en-US" sz="1800" dirty="0" smtClean="0"/>
              <a:t>Why can you win?</a:t>
            </a:r>
            <a:endParaRPr lang="en-US" sz="2000" dirty="0" smtClean="0"/>
          </a:p>
          <a:p>
            <a:pPr lvl="1" eaLnBrk="1" hangingPunct="1">
              <a:lnSpc>
                <a:spcPct val="90000"/>
              </a:lnSpc>
            </a:pPr>
            <a:r>
              <a:rPr lang="en-US" sz="1800" dirty="0" smtClean="0"/>
              <a:t>Market opportunity</a:t>
            </a:r>
          </a:p>
          <a:p>
            <a:pPr lvl="1" eaLnBrk="1" hangingPunct="1">
              <a:lnSpc>
                <a:spcPct val="90000"/>
              </a:lnSpc>
            </a:pPr>
            <a:r>
              <a:rPr lang="en-US" sz="1800" dirty="0" smtClean="0"/>
              <a:t>Factual customer information</a:t>
            </a:r>
          </a:p>
          <a:p>
            <a:pPr lvl="1" eaLnBrk="1" hangingPunct="1">
              <a:lnSpc>
                <a:spcPct val="90000"/>
              </a:lnSpc>
            </a:pPr>
            <a:r>
              <a:rPr lang="en-US" sz="1800" dirty="0" smtClean="0"/>
              <a:t>Defined customer needs</a:t>
            </a:r>
          </a:p>
          <a:p>
            <a:pPr lvl="1" eaLnBrk="1" hangingPunct="1">
              <a:lnSpc>
                <a:spcPct val="90000"/>
              </a:lnSpc>
            </a:pPr>
            <a:r>
              <a:rPr lang="en-US" sz="1800" dirty="0" smtClean="0"/>
              <a:t>Relative competitive position</a:t>
            </a:r>
          </a:p>
          <a:p>
            <a:pPr lvl="1" eaLnBrk="1" hangingPunct="1">
              <a:lnSpc>
                <a:spcPct val="90000"/>
              </a:lnSpc>
            </a:pPr>
            <a:r>
              <a:rPr lang="en-US" sz="1800" dirty="0" smtClean="0"/>
              <a:t>Customer value</a:t>
            </a:r>
          </a:p>
          <a:p>
            <a:pPr lvl="1" eaLnBrk="1" hangingPunct="1">
              <a:lnSpc>
                <a:spcPct val="90000"/>
              </a:lnSpc>
            </a:pPr>
            <a:r>
              <a:rPr lang="en-US" sz="1800" dirty="0" smtClean="0"/>
              <a:t>Match with your core strengths and strategy</a:t>
            </a:r>
          </a:p>
          <a:p>
            <a:pPr eaLnBrk="1" hangingPunct="1">
              <a:lnSpc>
                <a:spcPct val="90000"/>
              </a:lnSpc>
              <a:buNone/>
            </a:pPr>
            <a:r>
              <a:rPr lang="en-US" sz="2000" dirty="0" smtClean="0"/>
              <a:t>Key Activities</a:t>
            </a:r>
          </a:p>
          <a:p>
            <a:pPr eaLnBrk="1" hangingPunct="1">
              <a:lnSpc>
                <a:spcPct val="90000"/>
              </a:lnSpc>
              <a:buNone/>
            </a:pPr>
            <a:r>
              <a:rPr lang="en-US" sz="1800" dirty="0" smtClean="0"/>
              <a:t>	Market and competitive research</a:t>
            </a:r>
          </a:p>
          <a:p>
            <a:pPr eaLnBrk="1" hangingPunct="1">
              <a:lnSpc>
                <a:spcPct val="90000"/>
              </a:lnSpc>
              <a:buNone/>
            </a:pPr>
            <a:r>
              <a:rPr lang="en-US" sz="1800" dirty="0" smtClean="0"/>
              <a:t>	Initial market participant relationships</a:t>
            </a:r>
          </a:p>
          <a:p>
            <a:pPr eaLnBrk="1" hangingPunct="1">
              <a:lnSpc>
                <a:spcPct val="90000"/>
              </a:lnSpc>
              <a:buNone/>
            </a:pPr>
            <a:r>
              <a:rPr lang="en-US" sz="1800" dirty="0" smtClean="0"/>
              <a:t>	Reports and consensus</a:t>
            </a:r>
          </a:p>
          <a:p>
            <a:pPr eaLnBrk="1" hangingPunct="1">
              <a:lnSpc>
                <a:spcPct val="90000"/>
              </a:lnSpc>
              <a:buNone/>
            </a:pPr>
            <a:r>
              <a:rPr lang="en-US" sz="1800" dirty="0" smtClean="0"/>
              <a:t>	Product and portfolio directions/strategy refinement</a:t>
            </a:r>
          </a:p>
          <a:p>
            <a:pPr eaLnBrk="1" hangingPunct="1">
              <a:lnSpc>
                <a:spcPct val="90000"/>
              </a:lnSpc>
              <a:buNone/>
            </a:pPr>
            <a:r>
              <a:rPr lang="en-US" sz="1800" dirty="0" smtClean="0"/>
              <a:t>	Product line and solution mapping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z="3600" b="1" dirty="0" smtClean="0"/>
              <a:t>New Concept Generation</a:t>
            </a:r>
            <a:r>
              <a:rPr lang="en-US" sz="2400" dirty="0" smtClean="0"/>
              <a:t/>
            </a:r>
            <a:br>
              <a:rPr lang="en-US" sz="2400" dirty="0" smtClean="0"/>
            </a:br>
            <a:r>
              <a:rPr lang="en-US" sz="2400" b="1" dirty="0" smtClean="0"/>
              <a:t>Problem-based Ideation</a:t>
            </a:r>
          </a:p>
        </p:txBody>
      </p:sp>
      <p:sp>
        <p:nvSpPr>
          <p:cNvPr id="6147" name="Rectangle 3"/>
          <p:cNvSpPr>
            <a:spLocks noGrp="1" noChangeArrowheads="1"/>
          </p:cNvSpPr>
          <p:nvPr>
            <p:ph type="body" idx="1"/>
          </p:nvPr>
        </p:nvSpPr>
        <p:spPr>
          <a:xfrm>
            <a:off x="457200" y="1600200"/>
            <a:ext cx="6019800" cy="4953000"/>
          </a:xfrm>
        </p:spPr>
        <p:txBody>
          <a:bodyPr/>
          <a:lstStyle/>
          <a:p>
            <a:pPr eaLnBrk="1" hangingPunct="1"/>
            <a:r>
              <a:rPr lang="en-US" sz="2800" dirty="0" smtClean="0"/>
              <a:t>Concept Generation </a:t>
            </a:r>
            <a:r>
              <a:rPr lang="en-US" sz="2800" dirty="0" smtClean="0">
                <a:sym typeface="Wingdings" pitchFamily="2" charset="2"/>
              </a:rPr>
              <a:t> Concept Statement</a:t>
            </a:r>
            <a:endParaRPr lang="en-US" sz="2800" dirty="0" smtClean="0"/>
          </a:p>
          <a:p>
            <a:pPr lvl="1" eaLnBrk="1" hangingPunct="1"/>
            <a:r>
              <a:rPr lang="en-US" sz="2400" dirty="0" smtClean="0"/>
              <a:t>Gathering the problems</a:t>
            </a:r>
            <a:endParaRPr lang="en-US" sz="1600" dirty="0" smtClean="0"/>
          </a:p>
          <a:p>
            <a:pPr lvl="1" eaLnBrk="1" hangingPunct="1"/>
            <a:r>
              <a:rPr lang="en-US" sz="2400" dirty="0" smtClean="0"/>
              <a:t>Problem analysis or problem-based ideation</a:t>
            </a:r>
          </a:p>
          <a:p>
            <a:pPr lvl="1" eaLnBrk="1" hangingPunct="1"/>
            <a:r>
              <a:rPr lang="en-US" sz="2400" dirty="0" smtClean="0"/>
              <a:t>Scenario analysis</a:t>
            </a:r>
          </a:p>
          <a:p>
            <a:pPr lvl="1" eaLnBrk="1" hangingPunct="1"/>
            <a:r>
              <a:rPr lang="en-US" sz="2400" dirty="0" smtClean="0"/>
              <a:t>Solving the problems</a:t>
            </a:r>
          </a:p>
          <a:p>
            <a:pPr eaLnBrk="1" hangingPunct="1"/>
            <a:r>
              <a:rPr lang="en-US" sz="2800" dirty="0" smtClean="0"/>
              <a:t>Metric: Utility = how much a feature contributes to buyer interest/preference</a:t>
            </a:r>
          </a:p>
        </p:txBody>
      </p:sp>
      <p:sp>
        <p:nvSpPr>
          <p:cNvPr id="6148" name="Text Box 4"/>
          <p:cNvSpPr txBox="1">
            <a:spLocks noChangeArrowheads="1"/>
          </p:cNvSpPr>
          <p:nvPr/>
        </p:nvSpPr>
        <p:spPr bwMode="auto">
          <a:xfrm>
            <a:off x="6396842" y="3229099"/>
            <a:ext cx="2076450" cy="1590675"/>
          </a:xfrm>
          <a:prstGeom prst="rect">
            <a:avLst/>
          </a:prstGeom>
          <a:solidFill>
            <a:schemeClr val="accent1"/>
          </a:solidFill>
          <a:ln w="9525">
            <a:solidFill>
              <a:schemeClr val="tx1"/>
            </a:solidFill>
            <a:miter lim="800000"/>
            <a:headEnd/>
            <a:tailEnd/>
          </a:ln>
        </p:spPr>
        <p:txBody>
          <a:bodyPr wrap="none">
            <a:spAutoFit/>
          </a:bodyPr>
          <a:lstStyle/>
          <a:p>
            <a:r>
              <a:rPr lang="en-US" sz="1400" b="1" dirty="0"/>
              <a:t>Ideation</a:t>
            </a:r>
            <a:r>
              <a:rPr lang="en-US" sz="1400" dirty="0"/>
              <a:t>:</a:t>
            </a:r>
          </a:p>
          <a:p>
            <a:r>
              <a:rPr lang="en-US" sz="1400" dirty="0"/>
              <a:t>Affinity charting</a:t>
            </a:r>
          </a:p>
          <a:p>
            <a:r>
              <a:rPr lang="en-US" sz="1400" dirty="0"/>
              <a:t>Delphi Process</a:t>
            </a:r>
          </a:p>
          <a:p>
            <a:r>
              <a:rPr lang="en-US" sz="1400" dirty="0"/>
              <a:t>Nominal Group Process</a:t>
            </a:r>
          </a:p>
          <a:p>
            <a:r>
              <a:rPr lang="en-US" sz="1400" dirty="0"/>
              <a:t>Divergent thinking</a:t>
            </a:r>
          </a:p>
          <a:p>
            <a:r>
              <a:rPr lang="en-US" sz="1400" dirty="0"/>
              <a:t>Convergent thinking</a:t>
            </a:r>
          </a:p>
          <a:p>
            <a:r>
              <a:rPr lang="en-US" sz="1400" dirty="0"/>
              <a:t>Problem-based</a:t>
            </a:r>
          </a:p>
        </p:txBody>
      </p:sp>
      <p:sp>
        <p:nvSpPr>
          <p:cNvPr id="6149" name="Text Box 5"/>
          <p:cNvSpPr txBox="1">
            <a:spLocks noChangeArrowheads="1"/>
          </p:cNvSpPr>
          <p:nvPr/>
        </p:nvSpPr>
        <p:spPr bwMode="auto">
          <a:xfrm>
            <a:off x="6418572" y="1752497"/>
            <a:ext cx="2378075" cy="1200150"/>
          </a:xfrm>
          <a:prstGeom prst="rect">
            <a:avLst/>
          </a:prstGeom>
          <a:solidFill>
            <a:schemeClr val="accent1"/>
          </a:solidFill>
          <a:ln w="9525">
            <a:solidFill>
              <a:schemeClr val="tx1"/>
            </a:solidFill>
            <a:miter lim="800000"/>
            <a:headEnd/>
            <a:tailEnd/>
          </a:ln>
        </p:spPr>
        <p:txBody>
          <a:bodyPr>
            <a:spAutoFit/>
          </a:bodyPr>
          <a:lstStyle/>
          <a:p>
            <a:r>
              <a:rPr lang="en-US" dirty="0"/>
              <a:t>Hardest part: finding a problem that the customer is willing to pay to have it solved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 Feasibility Assessment</a:t>
            </a:r>
            <a:endParaRPr lang="en-US" dirty="0"/>
          </a:p>
        </p:txBody>
      </p:sp>
      <p:sp>
        <p:nvSpPr>
          <p:cNvPr id="3" name="Content Placeholder 2"/>
          <p:cNvSpPr>
            <a:spLocks noGrp="1"/>
          </p:cNvSpPr>
          <p:nvPr>
            <p:ph idx="1"/>
          </p:nvPr>
        </p:nvSpPr>
        <p:spPr/>
        <p:txBody>
          <a:bodyPr/>
          <a:lstStyle/>
          <a:p>
            <a:pPr>
              <a:lnSpc>
                <a:spcPct val="120000"/>
              </a:lnSpc>
            </a:pPr>
            <a:r>
              <a:rPr lang="en-US" dirty="0" smtClean="0"/>
              <a:t>What has been done?</a:t>
            </a:r>
          </a:p>
          <a:p>
            <a:pPr>
              <a:lnSpc>
                <a:spcPct val="120000"/>
              </a:lnSpc>
            </a:pPr>
            <a:r>
              <a:rPr lang="en-US" dirty="0" smtClean="0"/>
              <a:t>What could be done?</a:t>
            </a:r>
          </a:p>
          <a:p>
            <a:pPr>
              <a:lnSpc>
                <a:spcPct val="120000"/>
              </a:lnSpc>
            </a:pPr>
            <a:r>
              <a:rPr lang="en-US" dirty="0" smtClean="0"/>
              <a:t>What have we done?</a:t>
            </a:r>
          </a:p>
          <a:p>
            <a:pPr>
              <a:lnSpc>
                <a:spcPct val="120000"/>
              </a:lnSpc>
            </a:pPr>
            <a:r>
              <a:rPr lang="en-US" dirty="0" smtClean="0"/>
              <a:t>What could we do?</a:t>
            </a:r>
          </a:p>
          <a:p>
            <a:pPr>
              <a:lnSpc>
                <a:spcPct val="120000"/>
              </a:lnSpc>
            </a:pPr>
            <a:r>
              <a:rPr lang="en-US" dirty="0" smtClean="0"/>
              <a:t>What are we best at doing?</a:t>
            </a:r>
          </a:p>
          <a:p>
            <a:pPr>
              <a:lnSpc>
                <a:spcPct val="120000"/>
              </a:lnSpc>
            </a:pPr>
            <a:r>
              <a:rPr lang="en-US" dirty="0" smtClean="0"/>
              <a:t>How would we produce this product?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Formulae for Success</a:t>
            </a:r>
            <a:endParaRPr lang="en-US" dirty="0"/>
          </a:p>
        </p:txBody>
      </p:sp>
      <p:sp>
        <p:nvSpPr>
          <p:cNvPr id="3" name="Content Placeholder 2"/>
          <p:cNvSpPr>
            <a:spLocks noGrp="1"/>
          </p:cNvSpPr>
          <p:nvPr>
            <p:ph idx="1"/>
          </p:nvPr>
        </p:nvSpPr>
        <p:spPr/>
        <p:txBody>
          <a:bodyPr/>
          <a:lstStyle/>
          <a:p>
            <a:r>
              <a:rPr lang="en-US" dirty="0" smtClean="0"/>
              <a:t>Focus on value (relationship with market)</a:t>
            </a:r>
          </a:p>
          <a:p>
            <a:r>
              <a:rPr lang="en-US" dirty="0" smtClean="0"/>
              <a:t>Increase knowledge (learning)</a:t>
            </a:r>
          </a:p>
          <a:p>
            <a:r>
              <a:rPr lang="en-US" dirty="0" smtClean="0"/>
              <a:t>Build-in agility (anti-arrogance/power)</a:t>
            </a:r>
          </a:p>
          <a:p>
            <a:pPr lvl="1"/>
            <a:r>
              <a:rPr lang="en-US" dirty="0" smtClean="0"/>
              <a:t>A note on Agile…</a:t>
            </a:r>
          </a:p>
          <a:p>
            <a:r>
              <a:rPr lang="en-US" dirty="0" smtClean="0"/>
              <a:t>Structure-in resilience (elasticity)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a:t>
            </a:r>
            <a:endParaRPr lang="en-US" dirty="0"/>
          </a:p>
        </p:txBody>
      </p:sp>
      <p:sp>
        <p:nvSpPr>
          <p:cNvPr id="3" name="Text Placeholder 2"/>
          <p:cNvSpPr>
            <a:spLocks noGrp="1"/>
          </p:cNvSpPr>
          <p:nvPr>
            <p:ph type="body" idx="1"/>
          </p:nvPr>
        </p:nvSpPr>
        <p:spPr/>
        <p:txBody>
          <a:bodyPr/>
          <a:lstStyle/>
          <a:p>
            <a:r>
              <a:rPr lang="en-US" dirty="0" smtClean="0"/>
              <a:t>Please be back at 9:30 am</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Studies</a:t>
            </a:r>
            <a:endParaRPr lang="en-US" dirty="0"/>
          </a:p>
        </p:txBody>
      </p:sp>
      <p:sp>
        <p:nvSpPr>
          <p:cNvPr id="3" name="Content Placeholder 2"/>
          <p:cNvSpPr>
            <a:spLocks noGrp="1"/>
          </p:cNvSpPr>
          <p:nvPr>
            <p:ph idx="1"/>
          </p:nvPr>
        </p:nvSpPr>
        <p:spPr>
          <a:xfrm>
            <a:off x="457200" y="1600200"/>
            <a:ext cx="8229600" cy="4088081"/>
          </a:xfrm>
        </p:spPr>
        <p:txBody>
          <a:bodyPr/>
          <a:lstStyle/>
          <a:p>
            <a:r>
              <a:rPr lang="en-US" dirty="0" smtClean="0"/>
              <a:t>Form a work group of no more than 12 people</a:t>
            </a:r>
          </a:p>
          <a:p>
            <a:r>
              <a:rPr lang="en-US" dirty="0" smtClean="0"/>
              <a:t>Designate a recorder and a reporter</a:t>
            </a:r>
          </a:p>
          <a:p>
            <a:r>
              <a:rPr lang="en-US" dirty="0" smtClean="0"/>
              <a:t>Read the case together and discuss questions (15 min)</a:t>
            </a:r>
          </a:p>
          <a:p>
            <a:pPr lvl="1"/>
            <a:r>
              <a:rPr lang="en-US" dirty="0" smtClean="0"/>
              <a:t>Recorder takes notes</a:t>
            </a:r>
          </a:p>
          <a:p>
            <a:r>
              <a:rPr lang="en-US" dirty="0" smtClean="0"/>
              <a:t>Report your conclusions to the group</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076" y="167760"/>
            <a:ext cx="8229600" cy="1143000"/>
          </a:xfrm>
        </p:spPr>
        <p:txBody>
          <a:bodyPr/>
          <a:lstStyle/>
          <a:p>
            <a:r>
              <a:rPr lang="en-US" sz="3600" dirty="0" smtClean="0"/>
              <a:t>Case #1: Public Health Community Engagement</a:t>
            </a:r>
            <a:endParaRPr lang="en-US" sz="3600" dirty="0"/>
          </a:p>
        </p:txBody>
      </p:sp>
      <p:sp>
        <p:nvSpPr>
          <p:cNvPr id="4" name="Text Placeholder 3"/>
          <p:cNvSpPr>
            <a:spLocks noGrp="1"/>
          </p:cNvSpPr>
          <p:nvPr>
            <p:ph type="body" idx="1"/>
          </p:nvPr>
        </p:nvSpPr>
        <p:spPr>
          <a:xfrm>
            <a:off x="457200" y="1202613"/>
            <a:ext cx="4040188" cy="519318"/>
          </a:xfrm>
        </p:spPr>
        <p:txBody>
          <a:bodyPr/>
          <a:lstStyle/>
          <a:p>
            <a:r>
              <a:rPr lang="en-US" dirty="0" smtClean="0"/>
              <a:t>Situation</a:t>
            </a:r>
            <a:endParaRPr lang="en-US" dirty="0"/>
          </a:p>
        </p:txBody>
      </p:sp>
      <p:sp>
        <p:nvSpPr>
          <p:cNvPr id="5" name="Content Placeholder 4"/>
          <p:cNvSpPr>
            <a:spLocks noGrp="1"/>
          </p:cNvSpPr>
          <p:nvPr>
            <p:ph sz="half" idx="2"/>
          </p:nvPr>
        </p:nvSpPr>
        <p:spPr>
          <a:xfrm>
            <a:off x="201880" y="1674430"/>
            <a:ext cx="4643251" cy="4619501"/>
          </a:xfrm>
          <a:solidFill>
            <a:srgbClr val="FFFFFF">
              <a:alpha val="30196"/>
            </a:srgbClr>
          </a:solidFill>
        </p:spPr>
        <p:txBody>
          <a:bodyPr/>
          <a:lstStyle/>
          <a:p>
            <a:pPr marL="119063" indent="-119063"/>
            <a:r>
              <a:rPr lang="en-US" sz="1600" dirty="0" smtClean="0"/>
              <a:t>The county Dept. of Public Health has a mandate from the state to use its recently completed health assessment to make an improvement in county health over the next 3-5 years.</a:t>
            </a:r>
          </a:p>
          <a:p>
            <a:pPr marL="119063" indent="-119063"/>
            <a:r>
              <a:rPr lang="en-US" sz="1600" dirty="0" smtClean="0"/>
              <a:t>A group of county citizens was assembled to decide on what would be the target for improvement and how the target would be reached.</a:t>
            </a:r>
          </a:p>
          <a:p>
            <a:pPr marL="119063" indent="-119063"/>
            <a:r>
              <a:rPr lang="en-US" sz="1600" dirty="0" smtClean="0"/>
              <a:t>After a series of meetings where Public Health presented county-level data on health conditions, the group was surveyed to determine which condition they wanted to address and what resources they would bring to the improvement effort.  They decided to work on reducing obesity and increasing fitness for county residents</a:t>
            </a:r>
          </a:p>
          <a:p>
            <a:pPr marL="119063" indent="-119063"/>
            <a:r>
              <a:rPr lang="en-US" sz="1600" dirty="0" smtClean="0"/>
              <a:t>The group now needs to work on the next step.</a:t>
            </a:r>
            <a:endParaRPr lang="en-US" sz="1600" dirty="0"/>
          </a:p>
        </p:txBody>
      </p:sp>
      <p:sp>
        <p:nvSpPr>
          <p:cNvPr id="6" name="Text Placeholder 5"/>
          <p:cNvSpPr>
            <a:spLocks noGrp="1"/>
          </p:cNvSpPr>
          <p:nvPr>
            <p:ph type="body" sz="quarter" idx="3"/>
          </p:nvPr>
        </p:nvSpPr>
        <p:spPr>
          <a:xfrm>
            <a:off x="5047013" y="1202613"/>
            <a:ext cx="3639787" cy="495568"/>
          </a:xfrm>
        </p:spPr>
        <p:txBody>
          <a:bodyPr/>
          <a:lstStyle/>
          <a:p>
            <a:r>
              <a:rPr lang="en-US" dirty="0" smtClean="0"/>
              <a:t>Questions</a:t>
            </a:r>
            <a:endParaRPr lang="en-US" dirty="0"/>
          </a:p>
        </p:txBody>
      </p:sp>
      <p:sp>
        <p:nvSpPr>
          <p:cNvPr id="7" name="Content Placeholder 6"/>
          <p:cNvSpPr>
            <a:spLocks noGrp="1"/>
          </p:cNvSpPr>
          <p:nvPr>
            <p:ph sz="quarter" idx="4"/>
          </p:nvPr>
        </p:nvSpPr>
        <p:spPr>
          <a:xfrm>
            <a:off x="4918150" y="1674430"/>
            <a:ext cx="4041775" cy="4619501"/>
          </a:xfrm>
          <a:solidFill>
            <a:srgbClr val="FFFFFF">
              <a:alpha val="30196"/>
            </a:srgbClr>
          </a:solidFill>
          <a:ln w="9525">
            <a:noFill/>
            <a:miter lim="800000"/>
            <a:headEnd/>
            <a:tailEnd/>
          </a:ln>
        </p:spPr>
        <p:txBody>
          <a:bodyPr vert="horz" wrap="square" lIns="91440" tIns="45720" rIns="91440" bIns="45720" numCol="1" anchor="t" anchorCtr="0" compatLnSpc="1">
            <a:prstTxWarp prst="textNoShape">
              <a:avLst/>
            </a:prstTxWarp>
          </a:bodyPr>
          <a:lstStyle/>
          <a:p>
            <a:pPr marL="119063" indent="-119063"/>
            <a:r>
              <a:rPr lang="en-US" sz="1600" dirty="0" smtClean="0"/>
              <a:t>Who is the real customer? What does the real customer value?</a:t>
            </a:r>
          </a:p>
          <a:p>
            <a:pPr marL="119063" indent="-119063"/>
            <a:endParaRPr lang="en-US" sz="1600" dirty="0" smtClean="0"/>
          </a:p>
          <a:p>
            <a:pPr marL="119063" indent="-119063"/>
            <a:endParaRPr lang="en-US" sz="1600" dirty="0" smtClean="0"/>
          </a:p>
          <a:p>
            <a:pPr marL="119063" indent="-119063"/>
            <a:endParaRPr lang="en-US" sz="1600" dirty="0" smtClean="0"/>
          </a:p>
          <a:p>
            <a:pPr marL="119063" indent="-119063"/>
            <a:r>
              <a:rPr lang="en-US" sz="1600" dirty="0" smtClean="0"/>
              <a:t>What is the high level charter for the next step project?</a:t>
            </a:r>
          </a:p>
          <a:p>
            <a:pPr marL="119063" indent="-119063"/>
            <a:endParaRPr lang="en-US" sz="1600" dirty="0" smtClean="0"/>
          </a:p>
          <a:p>
            <a:pPr marL="119063" indent="-119063"/>
            <a:endParaRPr lang="en-US" sz="1600" dirty="0" smtClean="0"/>
          </a:p>
          <a:p>
            <a:pPr marL="119063" indent="-119063"/>
            <a:endParaRPr lang="en-US" sz="1600" dirty="0" smtClean="0"/>
          </a:p>
          <a:p>
            <a:pPr marL="119063" indent="-119063"/>
            <a:r>
              <a:rPr lang="en-US" sz="1600" dirty="0" smtClean="0"/>
              <a:t>As a project manager for the next step, what information would you need to map out a project plan?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#2: Wellness Game</a:t>
            </a:r>
            <a:endParaRPr lang="en-US" dirty="0"/>
          </a:p>
        </p:txBody>
      </p:sp>
      <p:sp>
        <p:nvSpPr>
          <p:cNvPr id="4" name="Text Placeholder 3"/>
          <p:cNvSpPr>
            <a:spLocks noGrp="1"/>
          </p:cNvSpPr>
          <p:nvPr>
            <p:ph type="body" idx="1"/>
          </p:nvPr>
        </p:nvSpPr>
        <p:spPr>
          <a:xfrm>
            <a:off x="457200" y="1535113"/>
            <a:ext cx="4040188" cy="519318"/>
          </a:xfrm>
        </p:spPr>
        <p:txBody>
          <a:bodyPr/>
          <a:lstStyle/>
          <a:p>
            <a:r>
              <a:rPr lang="en-US" dirty="0" smtClean="0"/>
              <a:t>Situation</a:t>
            </a:r>
            <a:endParaRPr lang="en-US" dirty="0"/>
          </a:p>
        </p:txBody>
      </p:sp>
      <p:sp>
        <p:nvSpPr>
          <p:cNvPr id="5" name="Content Placeholder 4"/>
          <p:cNvSpPr>
            <a:spLocks noGrp="1"/>
          </p:cNvSpPr>
          <p:nvPr>
            <p:ph sz="half" idx="2"/>
          </p:nvPr>
        </p:nvSpPr>
        <p:spPr>
          <a:xfrm>
            <a:off x="201880" y="2006930"/>
            <a:ext cx="4643251" cy="4227615"/>
          </a:xfrm>
          <a:solidFill>
            <a:srgbClr val="FFFFFF">
              <a:alpha val="30196"/>
            </a:srgbClr>
          </a:solidFill>
        </p:spPr>
        <p:txBody>
          <a:bodyPr/>
          <a:lstStyle/>
          <a:p>
            <a:pPr marL="119063" indent="-119063"/>
            <a:r>
              <a:rPr lang="en-US" sz="1600" dirty="0" smtClean="0"/>
              <a:t>You and some friends want to help one another improve their health, and have come up with a game idea. You create a game that collects results from each person’s home exercise machines, shares them with one another in real time over the internet and allows you to compete for the monthly “Ruler of Fitness” designation within the group. </a:t>
            </a:r>
          </a:p>
          <a:p>
            <a:pPr marL="119063" indent="-119063"/>
            <a:r>
              <a:rPr lang="en-US" sz="1600" dirty="0" smtClean="0"/>
              <a:t>After three months of great fun with this game, you all decide that it would make a great product to bring to market.  You’re aware of the game innovation program at </a:t>
            </a:r>
            <a:r>
              <a:rPr lang="en-US" sz="1600" dirty="0" err="1" smtClean="0"/>
              <a:t>UCCS</a:t>
            </a:r>
            <a:r>
              <a:rPr lang="en-US" sz="1600" dirty="0" smtClean="0"/>
              <a:t> and you think it would be great to engage a bunch of college students to help you create a wellness game to sell on the internet.</a:t>
            </a:r>
          </a:p>
        </p:txBody>
      </p:sp>
      <p:sp>
        <p:nvSpPr>
          <p:cNvPr id="6" name="Text Placeholder 5"/>
          <p:cNvSpPr>
            <a:spLocks noGrp="1"/>
          </p:cNvSpPr>
          <p:nvPr>
            <p:ph type="body" sz="quarter" idx="3"/>
          </p:nvPr>
        </p:nvSpPr>
        <p:spPr>
          <a:xfrm>
            <a:off x="5047013" y="1535113"/>
            <a:ext cx="3639787" cy="495568"/>
          </a:xfrm>
        </p:spPr>
        <p:txBody>
          <a:bodyPr/>
          <a:lstStyle/>
          <a:p>
            <a:r>
              <a:rPr lang="en-US" dirty="0" smtClean="0"/>
              <a:t>Questions</a:t>
            </a:r>
            <a:endParaRPr lang="en-US" dirty="0"/>
          </a:p>
        </p:txBody>
      </p:sp>
      <p:sp>
        <p:nvSpPr>
          <p:cNvPr id="7" name="Content Placeholder 6"/>
          <p:cNvSpPr>
            <a:spLocks noGrp="1"/>
          </p:cNvSpPr>
          <p:nvPr>
            <p:ph sz="quarter" idx="4"/>
          </p:nvPr>
        </p:nvSpPr>
        <p:spPr>
          <a:xfrm>
            <a:off x="4918150" y="2006930"/>
            <a:ext cx="4041775" cy="4227615"/>
          </a:xfrm>
          <a:solidFill>
            <a:srgbClr val="FFFFFF">
              <a:alpha val="30196"/>
            </a:srgbClr>
          </a:solidFill>
          <a:ln w="9525">
            <a:noFill/>
            <a:miter lim="800000"/>
            <a:headEnd/>
            <a:tailEnd/>
          </a:ln>
        </p:spPr>
        <p:txBody>
          <a:bodyPr vert="horz" wrap="square" lIns="91440" tIns="45720" rIns="91440" bIns="45720" numCol="1" anchor="t" anchorCtr="0" compatLnSpc="1">
            <a:prstTxWarp prst="textNoShape">
              <a:avLst/>
            </a:prstTxWarp>
          </a:bodyPr>
          <a:lstStyle/>
          <a:p>
            <a:pPr marL="119063" indent="-119063"/>
            <a:r>
              <a:rPr lang="en-US" sz="1600" dirty="0" smtClean="0"/>
              <a:t>Who are the real customers?</a:t>
            </a:r>
          </a:p>
          <a:p>
            <a:pPr marL="119063" indent="-119063"/>
            <a:endParaRPr lang="en-US" sz="1600" dirty="0" smtClean="0"/>
          </a:p>
          <a:p>
            <a:pPr marL="119063" indent="-119063"/>
            <a:r>
              <a:rPr lang="en-US" sz="1600" dirty="0" smtClean="0"/>
              <a:t>What is the first project you should undertake?</a:t>
            </a:r>
          </a:p>
          <a:p>
            <a:pPr marL="119063" indent="-119063"/>
            <a:endParaRPr lang="en-US" sz="1600" dirty="0" smtClean="0"/>
          </a:p>
          <a:p>
            <a:pPr marL="119063" indent="-119063">
              <a:buNone/>
            </a:pPr>
            <a:endParaRPr lang="en-US" sz="1600" dirty="0" smtClean="0"/>
          </a:p>
          <a:p>
            <a:pPr marL="119063" indent="-119063"/>
            <a:r>
              <a:rPr lang="en-US" sz="1600" dirty="0" smtClean="0"/>
              <a:t>What is the high level charter for this project?</a:t>
            </a:r>
          </a:p>
          <a:p>
            <a:pPr marL="119063" indent="-119063"/>
            <a:endParaRPr lang="en-US" sz="1600" dirty="0" smtClean="0"/>
          </a:p>
          <a:p>
            <a:pPr marL="119063" indent="-119063">
              <a:buNone/>
            </a:pPr>
            <a:endParaRPr lang="en-US" sz="1600" dirty="0" smtClean="0"/>
          </a:p>
          <a:p>
            <a:pPr marL="119063" indent="-119063"/>
            <a:r>
              <a:rPr lang="en-US" sz="1600" dirty="0" smtClean="0"/>
              <a:t>How might you plan the project to properly manage risk for your key stakeholders?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457200" y="1564576"/>
            <a:ext cx="8229600" cy="2734294"/>
          </a:xfrm>
        </p:spPr>
        <p:txBody>
          <a:bodyPr/>
          <a:lstStyle/>
          <a:p>
            <a:r>
              <a:rPr lang="en-US" sz="2400" dirty="0" smtClean="0"/>
              <a:t>Innovation work can be accomplished better with project management</a:t>
            </a:r>
          </a:p>
          <a:p>
            <a:r>
              <a:rPr lang="en-US" sz="2400" dirty="0" smtClean="0"/>
              <a:t>Best practice in product management provides a framework for product lifecycle projects (especially launch!)</a:t>
            </a:r>
          </a:p>
          <a:p>
            <a:r>
              <a:rPr lang="en-US" sz="2400" dirty="0" smtClean="0"/>
              <a:t>Focus on value, knowledge, agility and resilience in product projects</a:t>
            </a:r>
            <a:endParaRPr lang="en-US" sz="2400" dirty="0"/>
          </a:p>
        </p:txBody>
      </p:sp>
      <p:sp>
        <p:nvSpPr>
          <p:cNvPr id="4" name="TextBox 3"/>
          <p:cNvSpPr txBox="1"/>
          <p:nvPr/>
        </p:nvSpPr>
        <p:spPr>
          <a:xfrm>
            <a:off x="1686296" y="4476997"/>
            <a:ext cx="5468292" cy="369332"/>
          </a:xfrm>
          <a:prstGeom prst="rect">
            <a:avLst/>
          </a:prstGeom>
          <a:noFill/>
        </p:spPr>
        <p:txBody>
          <a:bodyPr wrap="none" rtlCol="0">
            <a:spAutoFit/>
          </a:bodyPr>
          <a:lstStyle/>
          <a:p>
            <a:r>
              <a:rPr lang="en-US" dirty="0" smtClean="0"/>
              <a:t>More information: </a:t>
            </a:r>
            <a:r>
              <a:rPr lang="en-US" dirty="0" smtClean="0">
                <a:hlinkClick r:id="rId2"/>
              </a:rPr>
              <a:t>www.pdma.org</a:t>
            </a:r>
            <a:r>
              <a:rPr lang="en-US" dirty="0" smtClean="0"/>
              <a:t>, </a:t>
            </a:r>
            <a:r>
              <a:rPr lang="en-US" dirty="0" smtClean="0">
                <a:hlinkClick r:id="rId3"/>
              </a:rPr>
              <a:t>www.aipmm.org</a:t>
            </a:r>
            <a:r>
              <a:rPr lang="en-US" dirty="0" smtClean="0"/>
              <a:t> </a:t>
            </a:r>
            <a:endParaRPr lang="en-US" dirty="0"/>
          </a:p>
        </p:txBody>
      </p:sp>
      <p:sp>
        <p:nvSpPr>
          <p:cNvPr id="5" name="TextBox 4"/>
          <p:cNvSpPr txBox="1"/>
          <p:nvPr/>
        </p:nvSpPr>
        <p:spPr>
          <a:xfrm>
            <a:off x="3016333" y="4952010"/>
            <a:ext cx="3289683" cy="769441"/>
          </a:xfrm>
          <a:prstGeom prst="rect">
            <a:avLst/>
          </a:prstGeom>
          <a:noFill/>
        </p:spPr>
        <p:txBody>
          <a:bodyPr wrap="none" rtlCol="0">
            <a:spAutoFit/>
          </a:bodyPr>
          <a:lstStyle/>
          <a:p>
            <a:r>
              <a:rPr lang="en-US" sz="4400" b="1" dirty="0" smtClean="0"/>
              <a:t>Questions?</a:t>
            </a:r>
            <a:endParaRPr lang="en-US" sz="4400" b="1" dirty="0"/>
          </a:p>
        </p:txBody>
      </p:sp>
      <p:sp>
        <p:nvSpPr>
          <p:cNvPr id="6" name="TextBox 5"/>
          <p:cNvSpPr txBox="1"/>
          <p:nvPr/>
        </p:nvSpPr>
        <p:spPr>
          <a:xfrm>
            <a:off x="3180608" y="5733802"/>
            <a:ext cx="3034805" cy="369332"/>
          </a:xfrm>
          <a:prstGeom prst="rect">
            <a:avLst/>
          </a:prstGeom>
          <a:noFill/>
        </p:spPr>
        <p:txBody>
          <a:bodyPr wrap="none" rtlCol="0">
            <a:spAutoFit/>
          </a:bodyPr>
          <a:lstStyle/>
          <a:p>
            <a:r>
              <a:rPr lang="en-US" dirty="0" smtClean="0"/>
              <a:t>lynnevanarsdale@msn.com</a:t>
            </a:r>
            <a:endParaRPr lang="en-US" dirty="0"/>
          </a:p>
        </p:txBody>
      </p:sp>
    </p:spTree>
  </p:cSld>
  <p:clrMapOvr>
    <a:masterClrMapping/>
  </p:clrMapOvr>
</p:sld>
</file>

<file path=ppt/theme/theme1.xml><?xml version="1.0" encoding="utf-8"?>
<a:theme xmlns:a="http://schemas.openxmlformats.org/drawingml/2006/main" name="Default Design">
  <a:themeElements>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0583887728DC8468474699A4B6745CC" ma:contentTypeVersion="0" ma:contentTypeDescription="Create a new document." ma:contentTypeScope="" ma:versionID="68304cc45aaab5f0a7064fef266aab99">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55BEE743-CF3F-4F62-8F36-37B28CC7CEA5}">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4A55A992-D10A-478F-A9D6-C83ABAF16DB0}">
  <ds:schemaRefs>
    <ds:schemaRef ds:uri="http://schemas.microsoft.com/sharepoint/v3/contenttype/forms"/>
  </ds:schemaRefs>
</ds:datastoreItem>
</file>

<file path=customXml/itemProps3.xml><?xml version="1.0" encoding="utf-8"?>
<ds:datastoreItem xmlns:ds="http://schemas.openxmlformats.org/officeDocument/2006/customXml" ds:itemID="{FE7D5F1B-BAD7-4201-994E-C70CEBBEDB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7725</TotalTime>
  <Words>1158</Words>
  <Application>Microsoft Office PowerPoint</Application>
  <PresentationFormat>On-screen Show (4:3)</PresentationFormat>
  <Paragraphs>187</Paragraphs>
  <Slides>14</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16" baseType="lpstr">
      <vt:lpstr>Default Design</vt:lpstr>
      <vt:lpstr>Worksheet</vt:lpstr>
      <vt:lpstr>Product Management for  Bioentrepreneurs </vt:lpstr>
      <vt:lpstr>Class Agenda</vt:lpstr>
      <vt:lpstr>What is Product Management</vt:lpstr>
      <vt:lpstr>Product Management Lifecycle</vt:lpstr>
      <vt:lpstr>Business Strategies and Project Types</vt:lpstr>
      <vt:lpstr>Roadmaps, Markets and Segments</vt:lpstr>
      <vt:lpstr>New Concept Generation Problem-based Ideation</vt:lpstr>
      <vt:lpstr>Concept Feasibility Assessment</vt:lpstr>
      <vt:lpstr>Formulae for Success</vt:lpstr>
      <vt:lpstr>Break</vt:lpstr>
      <vt:lpstr>Case Studies</vt:lpstr>
      <vt:lpstr>Case #1: Public Health Community Engagement</vt:lpstr>
      <vt:lpstr>Case #2: Wellness Game</vt:lpstr>
      <vt:lpstr>Summary</vt:lpstr>
    </vt:vector>
  </TitlesOfParts>
  <Company>Seagate Technology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Materials</dc:title>
  <dc:creator>vanarsdl</dc:creator>
  <cp:lastModifiedBy>Lynne</cp:lastModifiedBy>
  <cp:revision>164</cp:revision>
  <dcterms:created xsi:type="dcterms:W3CDTF">2007-04-14T16:43:39Z</dcterms:created>
  <dcterms:modified xsi:type="dcterms:W3CDTF">2015-09-09T02:22:01Z</dcterms:modified>
</cp:coreProperties>
</file>